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3EFCB-8AFB-84B0-A70C-7DD9C8A7AFC3}" v="123" dt="2021-10-18T20:37:02.632"/>
    <p1510:client id="{0E18A347-C93F-F9AC-E5BF-52E7210C6CC9}" v="96" dt="2021-10-20T05:56:19.772"/>
    <p1510:client id="{123C0913-94C7-B3B2-4CF7-87B16A1D8CEB}" v="2296" dt="2021-10-20T15:53:44.962"/>
    <p1510:client id="{1D236567-B97D-FF8B-9E8A-FA008780B9F0}" v="140" dt="2021-10-18T19:30:19.034"/>
    <p1510:client id="{2A87925F-AFD6-C7C0-0015-B4B2F922ADA3}" v="227" dt="2021-10-20T06:43:20.649"/>
    <p1510:client id="{451B3967-0998-A018-696D-22778E3378E5}" v="3" dt="2021-12-03T15:47:26.133"/>
    <p1510:client id="{8DB40972-E739-A865-90D5-C16764BC7578}" v="88" dt="2021-10-13T04:12:45.640"/>
    <p1510:client id="{9BCF2F95-0683-73F6-3215-335EFCBB057D}" v="73" dt="2021-10-20T06:31:22.079"/>
    <p1510:client id="{A01B4D8F-F898-89C4-BF20-800B6194029F}" v="41" dt="2021-10-20T05:29:28.336"/>
    <p1510:client id="{AFB57E70-DB28-0B46-CC7C-36C844230D92}" v="22" dt="2021-10-19T06:41:43.101"/>
    <p1510:client id="{B2943EE9-1FC0-2911-4F20-15971B1ECE7B}" v="980" dt="2021-10-20T01:51:16.916"/>
    <p1510:client id="{D24346F6-C038-46AB-A9ED-E6D795AB8D92}" v="9" dt="2021-10-12T15:55:15.036"/>
    <p1510:client id="{F0FEE760-7C03-D8AA-3417-2EEE1C5BB85F}" v="1" dt="2021-12-03T07:49:30.378"/>
    <p1510:client id="{F61F83FC-A9B8-B886-84CA-6261149DA3BB}" v="1" dt="2021-10-18T18:22:14.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A6FB0-C4AD-4D9D-AC3D-3AC8118F6F2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B88110D-C991-4A58-8997-FE377D27A87B}">
      <dgm:prSet/>
      <dgm:spPr/>
      <dgm:t>
        <a:bodyPr/>
        <a:lstStyle/>
        <a:p>
          <a:r>
            <a:rPr lang="en-US"/>
            <a:t>Instagram</a:t>
          </a:r>
        </a:p>
      </dgm:t>
    </dgm:pt>
    <dgm:pt modelId="{0759B1E5-50AE-4743-84F0-0BC9D393169C}" type="parTrans" cxnId="{E6260B29-8C74-4205-AC0D-5F3EF9627FC7}">
      <dgm:prSet/>
      <dgm:spPr/>
      <dgm:t>
        <a:bodyPr/>
        <a:lstStyle/>
        <a:p>
          <a:endParaRPr lang="en-US"/>
        </a:p>
      </dgm:t>
    </dgm:pt>
    <dgm:pt modelId="{AB750CA3-513E-4E24-A6D1-7E2E22F39494}" type="sibTrans" cxnId="{E6260B29-8C74-4205-AC0D-5F3EF9627FC7}">
      <dgm:prSet/>
      <dgm:spPr/>
      <dgm:t>
        <a:bodyPr/>
        <a:lstStyle/>
        <a:p>
          <a:endParaRPr lang="en-US"/>
        </a:p>
      </dgm:t>
    </dgm:pt>
    <dgm:pt modelId="{61BCB351-04BB-4690-859B-EA67E51BA11E}">
      <dgm:prSet/>
      <dgm:spPr/>
      <dgm:t>
        <a:bodyPr/>
        <a:lstStyle/>
        <a:p>
          <a:r>
            <a:rPr lang="en-US"/>
            <a:t>Social Media</a:t>
          </a:r>
        </a:p>
      </dgm:t>
    </dgm:pt>
    <dgm:pt modelId="{7D07A4E2-9FD1-4736-B7ED-147EAABB7613}" type="parTrans" cxnId="{D452A668-BBC8-4577-BCE6-0A5C80034034}">
      <dgm:prSet/>
      <dgm:spPr/>
      <dgm:t>
        <a:bodyPr/>
        <a:lstStyle/>
        <a:p>
          <a:endParaRPr lang="en-US"/>
        </a:p>
      </dgm:t>
    </dgm:pt>
    <dgm:pt modelId="{A342A308-EAB9-4E43-B68B-91795F28388C}" type="sibTrans" cxnId="{D452A668-BBC8-4577-BCE6-0A5C80034034}">
      <dgm:prSet/>
      <dgm:spPr/>
      <dgm:t>
        <a:bodyPr/>
        <a:lstStyle/>
        <a:p>
          <a:endParaRPr lang="en-US"/>
        </a:p>
      </dgm:t>
    </dgm:pt>
    <dgm:pt modelId="{6ADD0D13-14A2-40B2-9BF2-3CFB6ADFE65D}" type="pres">
      <dgm:prSet presAssocID="{3EEA6FB0-C4AD-4D9D-AC3D-3AC8118F6F2C}" presName="hierChild1" presStyleCnt="0">
        <dgm:presLayoutVars>
          <dgm:chPref val="1"/>
          <dgm:dir/>
          <dgm:animOne val="branch"/>
          <dgm:animLvl val="lvl"/>
          <dgm:resizeHandles/>
        </dgm:presLayoutVars>
      </dgm:prSet>
      <dgm:spPr/>
    </dgm:pt>
    <dgm:pt modelId="{BB66B477-B30E-467F-BE68-8D3EE5FD1AFF}" type="pres">
      <dgm:prSet presAssocID="{EB88110D-C991-4A58-8997-FE377D27A87B}" presName="hierRoot1" presStyleCnt="0"/>
      <dgm:spPr/>
    </dgm:pt>
    <dgm:pt modelId="{0EF31F23-E843-4952-9CF2-583A2A9ADD5C}" type="pres">
      <dgm:prSet presAssocID="{EB88110D-C991-4A58-8997-FE377D27A87B}" presName="composite" presStyleCnt="0"/>
      <dgm:spPr/>
    </dgm:pt>
    <dgm:pt modelId="{215C309E-8C08-4B19-9D88-719C70DA3420}" type="pres">
      <dgm:prSet presAssocID="{EB88110D-C991-4A58-8997-FE377D27A87B}" presName="background" presStyleLbl="node0" presStyleIdx="0" presStyleCnt="2"/>
      <dgm:spPr/>
    </dgm:pt>
    <dgm:pt modelId="{3F7F886E-97CB-4500-8410-3599FF5B0AD8}" type="pres">
      <dgm:prSet presAssocID="{EB88110D-C991-4A58-8997-FE377D27A87B}" presName="text" presStyleLbl="fgAcc0" presStyleIdx="0" presStyleCnt="2">
        <dgm:presLayoutVars>
          <dgm:chPref val="3"/>
        </dgm:presLayoutVars>
      </dgm:prSet>
      <dgm:spPr/>
    </dgm:pt>
    <dgm:pt modelId="{E88F0A1B-03CE-4378-B341-C7CA8FB44DF8}" type="pres">
      <dgm:prSet presAssocID="{EB88110D-C991-4A58-8997-FE377D27A87B}" presName="hierChild2" presStyleCnt="0"/>
      <dgm:spPr/>
    </dgm:pt>
    <dgm:pt modelId="{D9C4AE5C-8ED7-45E7-A9A3-DF54FEFAD47A}" type="pres">
      <dgm:prSet presAssocID="{61BCB351-04BB-4690-859B-EA67E51BA11E}" presName="hierRoot1" presStyleCnt="0"/>
      <dgm:spPr/>
    </dgm:pt>
    <dgm:pt modelId="{4BEE55FF-3391-4052-A694-320B121130C1}" type="pres">
      <dgm:prSet presAssocID="{61BCB351-04BB-4690-859B-EA67E51BA11E}" presName="composite" presStyleCnt="0"/>
      <dgm:spPr/>
    </dgm:pt>
    <dgm:pt modelId="{FD176A0D-7807-4AFF-A784-185D2083EB83}" type="pres">
      <dgm:prSet presAssocID="{61BCB351-04BB-4690-859B-EA67E51BA11E}" presName="background" presStyleLbl="node0" presStyleIdx="1" presStyleCnt="2"/>
      <dgm:spPr/>
    </dgm:pt>
    <dgm:pt modelId="{4FB60A65-A90E-4D5E-AF61-FBB2DEAAE7D0}" type="pres">
      <dgm:prSet presAssocID="{61BCB351-04BB-4690-859B-EA67E51BA11E}" presName="text" presStyleLbl="fgAcc0" presStyleIdx="1" presStyleCnt="2">
        <dgm:presLayoutVars>
          <dgm:chPref val="3"/>
        </dgm:presLayoutVars>
      </dgm:prSet>
      <dgm:spPr/>
    </dgm:pt>
    <dgm:pt modelId="{7D583768-934C-49D9-AEAB-8FDA6DA8CC2A}" type="pres">
      <dgm:prSet presAssocID="{61BCB351-04BB-4690-859B-EA67E51BA11E}" presName="hierChild2" presStyleCnt="0"/>
      <dgm:spPr/>
    </dgm:pt>
  </dgm:ptLst>
  <dgm:cxnLst>
    <dgm:cxn modelId="{E6260B29-8C74-4205-AC0D-5F3EF9627FC7}" srcId="{3EEA6FB0-C4AD-4D9D-AC3D-3AC8118F6F2C}" destId="{EB88110D-C991-4A58-8997-FE377D27A87B}" srcOrd="0" destOrd="0" parTransId="{0759B1E5-50AE-4743-84F0-0BC9D393169C}" sibTransId="{AB750CA3-513E-4E24-A6D1-7E2E22F39494}"/>
    <dgm:cxn modelId="{D452A668-BBC8-4577-BCE6-0A5C80034034}" srcId="{3EEA6FB0-C4AD-4D9D-AC3D-3AC8118F6F2C}" destId="{61BCB351-04BB-4690-859B-EA67E51BA11E}" srcOrd="1" destOrd="0" parTransId="{7D07A4E2-9FD1-4736-B7ED-147EAABB7613}" sibTransId="{A342A308-EAB9-4E43-B68B-91795F28388C}"/>
    <dgm:cxn modelId="{8BA896C1-1ACE-4D72-889D-A134A3745F52}" type="presOf" srcId="{EB88110D-C991-4A58-8997-FE377D27A87B}" destId="{3F7F886E-97CB-4500-8410-3599FF5B0AD8}" srcOrd="0" destOrd="0" presId="urn:microsoft.com/office/officeart/2005/8/layout/hierarchy1"/>
    <dgm:cxn modelId="{0467E3D8-E5B5-4F34-B4B1-A3803E40B4D7}" type="presOf" srcId="{3EEA6FB0-C4AD-4D9D-AC3D-3AC8118F6F2C}" destId="{6ADD0D13-14A2-40B2-9BF2-3CFB6ADFE65D}" srcOrd="0" destOrd="0" presId="urn:microsoft.com/office/officeart/2005/8/layout/hierarchy1"/>
    <dgm:cxn modelId="{4F4E75DD-16C2-4699-962C-D7983A55CAE6}" type="presOf" srcId="{61BCB351-04BB-4690-859B-EA67E51BA11E}" destId="{4FB60A65-A90E-4D5E-AF61-FBB2DEAAE7D0}" srcOrd="0" destOrd="0" presId="urn:microsoft.com/office/officeart/2005/8/layout/hierarchy1"/>
    <dgm:cxn modelId="{9B6FACC0-C73B-47FF-97D8-DDF6888C6F50}" type="presParOf" srcId="{6ADD0D13-14A2-40B2-9BF2-3CFB6ADFE65D}" destId="{BB66B477-B30E-467F-BE68-8D3EE5FD1AFF}" srcOrd="0" destOrd="0" presId="urn:microsoft.com/office/officeart/2005/8/layout/hierarchy1"/>
    <dgm:cxn modelId="{ECDCF872-F2D4-4E5E-9366-039C2A9C3E80}" type="presParOf" srcId="{BB66B477-B30E-467F-BE68-8D3EE5FD1AFF}" destId="{0EF31F23-E843-4952-9CF2-583A2A9ADD5C}" srcOrd="0" destOrd="0" presId="urn:microsoft.com/office/officeart/2005/8/layout/hierarchy1"/>
    <dgm:cxn modelId="{90DB207A-1B08-4FF2-8676-85EF8B65416E}" type="presParOf" srcId="{0EF31F23-E843-4952-9CF2-583A2A9ADD5C}" destId="{215C309E-8C08-4B19-9D88-719C70DA3420}" srcOrd="0" destOrd="0" presId="urn:microsoft.com/office/officeart/2005/8/layout/hierarchy1"/>
    <dgm:cxn modelId="{897BCD62-F7BF-478F-A976-5A1363E16E70}" type="presParOf" srcId="{0EF31F23-E843-4952-9CF2-583A2A9ADD5C}" destId="{3F7F886E-97CB-4500-8410-3599FF5B0AD8}" srcOrd="1" destOrd="0" presId="urn:microsoft.com/office/officeart/2005/8/layout/hierarchy1"/>
    <dgm:cxn modelId="{3A8F75AC-D60E-49CE-A9DE-F15D34F1F560}" type="presParOf" srcId="{BB66B477-B30E-467F-BE68-8D3EE5FD1AFF}" destId="{E88F0A1B-03CE-4378-B341-C7CA8FB44DF8}" srcOrd="1" destOrd="0" presId="urn:microsoft.com/office/officeart/2005/8/layout/hierarchy1"/>
    <dgm:cxn modelId="{98A15E53-1DD5-4C49-91F7-8B0354504D9D}" type="presParOf" srcId="{6ADD0D13-14A2-40B2-9BF2-3CFB6ADFE65D}" destId="{D9C4AE5C-8ED7-45E7-A9A3-DF54FEFAD47A}" srcOrd="1" destOrd="0" presId="urn:microsoft.com/office/officeart/2005/8/layout/hierarchy1"/>
    <dgm:cxn modelId="{774E95A4-4DB7-48F2-9CA2-B7465DE69934}" type="presParOf" srcId="{D9C4AE5C-8ED7-45E7-A9A3-DF54FEFAD47A}" destId="{4BEE55FF-3391-4052-A694-320B121130C1}" srcOrd="0" destOrd="0" presId="urn:microsoft.com/office/officeart/2005/8/layout/hierarchy1"/>
    <dgm:cxn modelId="{D4079A35-51BA-4F5F-B983-FBA80569299C}" type="presParOf" srcId="{4BEE55FF-3391-4052-A694-320B121130C1}" destId="{FD176A0D-7807-4AFF-A784-185D2083EB83}" srcOrd="0" destOrd="0" presId="urn:microsoft.com/office/officeart/2005/8/layout/hierarchy1"/>
    <dgm:cxn modelId="{B870A2C4-9A8D-4EE9-A8A7-67BD7666CED8}" type="presParOf" srcId="{4BEE55FF-3391-4052-A694-320B121130C1}" destId="{4FB60A65-A90E-4D5E-AF61-FBB2DEAAE7D0}" srcOrd="1" destOrd="0" presId="urn:microsoft.com/office/officeart/2005/8/layout/hierarchy1"/>
    <dgm:cxn modelId="{CBE35FEA-50DC-47BD-A7A0-D97519B609D8}" type="presParOf" srcId="{D9C4AE5C-8ED7-45E7-A9A3-DF54FEFAD47A}" destId="{7D583768-934C-49D9-AEAB-8FDA6DA8CC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3F78-B063-471A-B9C9-2FA0F234026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66E5334-A9AF-444A-BB0E-1B72F08AE6D2}">
      <dgm:prSet/>
      <dgm:spPr/>
      <dgm:t>
        <a:bodyPr/>
        <a:lstStyle/>
        <a:p>
          <a:r>
            <a:rPr lang="en-US"/>
            <a:t>Social Comparison</a:t>
          </a:r>
        </a:p>
      </dgm:t>
    </dgm:pt>
    <dgm:pt modelId="{3C27CAC9-13FE-4C01-8B7A-F343FCBF513C}" type="parTrans" cxnId="{9A136C83-5608-4FEB-88E4-5EC99DF6198D}">
      <dgm:prSet/>
      <dgm:spPr/>
      <dgm:t>
        <a:bodyPr/>
        <a:lstStyle/>
        <a:p>
          <a:endParaRPr lang="en-US"/>
        </a:p>
      </dgm:t>
    </dgm:pt>
    <dgm:pt modelId="{C22EF9FF-263D-4B2A-87B8-9502C9B3AC5D}" type="sibTrans" cxnId="{9A136C83-5608-4FEB-88E4-5EC99DF6198D}">
      <dgm:prSet/>
      <dgm:spPr/>
      <dgm:t>
        <a:bodyPr/>
        <a:lstStyle/>
        <a:p>
          <a:endParaRPr lang="en-US"/>
        </a:p>
      </dgm:t>
    </dgm:pt>
    <dgm:pt modelId="{4E7945D8-944A-4F4F-A524-74E73A8250DC}">
      <dgm:prSet/>
      <dgm:spPr/>
      <dgm:t>
        <a:bodyPr/>
        <a:lstStyle/>
        <a:p>
          <a:r>
            <a:rPr lang="en-US"/>
            <a:t>Self esteem</a:t>
          </a:r>
        </a:p>
      </dgm:t>
    </dgm:pt>
    <dgm:pt modelId="{14BC1DC5-CC08-4663-BBD7-03E4E82AB53D}" type="parTrans" cxnId="{BB63BAF8-FDF2-4316-9796-8EEAF83A9789}">
      <dgm:prSet/>
      <dgm:spPr/>
      <dgm:t>
        <a:bodyPr/>
        <a:lstStyle/>
        <a:p>
          <a:endParaRPr lang="en-US"/>
        </a:p>
      </dgm:t>
    </dgm:pt>
    <dgm:pt modelId="{FA2EC90E-52DE-42F9-83AA-2B3463175939}" type="sibTrans" cxnId="{BB63BAF8-FDF2-4316-9796-8EEAF83A9789}">
      <dgm:prSet/>
      <dgm:spPr/>
      <dgm:t>
        <a:bodyPr/>
        <a:lstStyle/>
        <a:p>
          <a:endParaRPr lang="en-US"/>
        </a:p>
      </dgm:t>
    </dgm:pt>
    <dgm:pt modelId="{925921E2-3F72-4473-BFD3-8F67626444ED}">
      <dgm:prSet/>
      <dgm:spPr/>
      <dgm:t>
        <a:bodyPr/>
        <a:lstStyle/>
        <a:p>
          <a:r>
            <a:rPr lang="en-US"/>
            <a:t>Self-Concept</a:t>
          </a:r>
        </a:p>
      </dgm:t>
    </dgm:pt>
    <dgm:pt modelId="{E150F462-67BC-4C74-936E-3D6E7307AC10}" type="parTrans" cxnId="{3004AB88-CF63-4EC4-8E60-07EB5F04216E}">
      <dgm:prSet/>
      <dgm:spPr/>
      <dgm:t>
        <a:bodyPr/>
        <a:lstStyle/>
        <a:p>
          <a:endParaRPr lang="en-US"/>
        </a:p>
      </dgm:t>
    </dgm:pt>
    <dgm:pt modelId="{C109F282-CE59-4714-BCBA-774BEAA2C661}" type="sibTrans" cxnId="{3004AB88-CF63-4EC4-8E60-07EB5F04216E}">
      <dgm:prSet/>
      <dgm:spPr/>
      <dgm:t>
        <a:bodyPr/>
        <a:lstStyle/>
        <a:p>
          <a:endParaRPr lang="en-US"/>
        </a:p>
      </dgm:t>
    </dgm:pt>
    <dgm:pt modelId="{5C903135-E7E0-4091-9370-3C93D73C1108}" type="pres">
      <dgm:prSet presAssocID="{FF6E3F78-B063-471A-B9C9-2FA0F2340266}" presName="vert0" presStyleCnt="0">
        <dgm:presLayoutVars>
          <dgm:dir/>
          <dgm:animOne val="branch"/>
          <dgm:animLvl val="lvl"/>
        </dgm:presLayoutVars>
      </dgm:prSet>
      <dgm:spPr/>
    </dgm:pt>
    <dgm:pt modelId="{ED62FD91-2D88-4388-9FC9-5A2C2FE31FFD}" type="pres">
      <dgm:prSet presAssocID="{066E5334-A9AF-444A-BB0E-1B72F08AE6D2}" presName="thickLine" presStyleLbl="alignNode1" presStyleIdx="0" presStyleCnt="3"/>
      <dgm:spPr/>
    </dgm:pt>
    <dgm:pt modelId="{BCE73DAD-D6E0-4973-8AEA-DF9E1E2DDF7E}" type="pres">
      <dgm:prSet presAssocID="{066E5334-A9AF-444A-BB0E-1B72F08AE6D2}" presName="horz1" presStyleCnt="0"/>
      <dgm:spPr/>
    </dgm:pt>
    <dgm:pt modelId="{6B6AAF0F-8411-49FB-947B-F99ACDD5DED3}" type="pres">
      <dgm:prSet presAssocID="{066E5334-A9AF-444A-BB0E-1B72F08AE6D2}" presName="tx1" presStyleLbl="revTx" presStyleIdx="0" presStyleCnt="3"/>
      <dgm:spPr/>
    </dgm:pt>
    <dgm:pt modelId="{FCB6A29E-8767-46F0-9287-23F02385D6B1}" type="pres">
      <dgm:prSet presAssocID="{066E5334-A9AF-444A-BB0E-1B72F08AE6D2}" presName="vert1" presStyleCnt="0"/>
      <dgm:spPr/>
    </dgm:pt>
    <dgm:pt modelId="{4DFC6905-C3BE-4252-AB1A-8FF2EF1AEE05}" type="pres">
      <dgm:prSet presAssocID="{4E7945D8-944A-4F4F-A524-74E73A8250DC}" presName="thickLine" presStyleLbl="alignNode1" presStyleIdx="1" presStyleCnt="3"/>
      <dgm:spPr/>
    </dgm:pt>
    <dgm:pt modelId="{BF8856C1-53D5-41EF-AC4A-E3FA159EE462}" type="pres">
      <dgm:prSet presAssocID="{4E7945D8-944A-4F4F-A524-74E73A8250DC}" presName="horz1" presStyleCnt="0"/>
      <dgm:spPr/>
    </dgm:pt>
    <dgm:pt modelId="{BD96B9AA-D060-4D2B-BA1E-7169F6AAC74C}" type="pres">
      <dgm:prSet presAssocID="{4E7945D8-944A-4F4F-A524-74E73A8250DC}" presName="tx1" presStyleLbl="revTx" presStyleIdx="1" presStyleCnt="3"/>
      <dgm:spPr/>
    </dgm:pt>
    <dgm:pt modelId="{B89D6C18-8B00-4CE2-A311-FECADC782430}" type="pres">
      <dgm:prSet presAssocID="{4E7945D8-944A-4F4F-A524-74E73A8250DC}" presName="vert1" presStyleCnt="0"/>
      <dgm:spPr/>
    </dgm:pt>
    <dgm:pt modelId="{9453BB29-0A5B-4216-B7BF-7504369ABDFE}" type="pres">
      <dgm:prSet presAssocID="{925921E2-3F72-4473-BFD3-8F67626444ED}" presName="thickLine" presStyleLbl="alignNode1" presStyleIdx="2" presStyleCnt="3"/>
      <dgm:spPr/>
    </dgm:pt>
    <dgm:pt modelId="{82580757-FE5B-472B-9BA8-BE04DC700781}" type="pres">
      <dgm:prSet presAssocID="{925921E2-3F72-4473-BFD3-8F67626444ED}" presName="horz1" presStyleCnt="0"/>
      <dgm:spPr/>
    </dgm:pt>
    <dgm:pt modelId="{12407FBC-7EA3-4710-8C5A-8B561601308E}" type="pres">
      <dgm:prSet presAssocID="{925921E2-3F72-4473-BFD3-8F67626444ED}" presName="tx1" presStyleLbl="revTx" presStyleIdx="2" presStyleCnt="3"/>
      <dgm:spPr/>
    </dgm:pt>
    <dgm:pt modelId="{04252044-E571-4726-AAD7-0379C1E1AA55}" type="pres">
      <dgm:prSet presAssocID="{925921E2-3F72-4473-BFD3-8F67626444ED}" presName="vert1" presStyleCnt="0"/>
      <dgm:spPr/>
    </dgm:pt>
  </dgm:ptLst>
  <dgm:cxnLst>
    <dgm:cxn modelId="{7A46EF19-FFE6-4276-A116-6F743A93DD2A}" type="presOf" srcId="{925921E2-3F72-4473-BFD3-8F67626444ED}" destId="{12407FBC-7EA3-4710-8C5A-8B561601308E}" srcOrd="0" destOrd="0" presId="urn:microsoft.com/office/officeart/2008/layout/LinedList"/>
    <dgm:cxn modelId="{9AAFEE82-CC7C-41BE-A3FA-BCBD30D44540}" type="presOf" srcId="{066E5334-A9AF-444A-BB0E-1B72F08AE6D2}" destId="{6B6AAF0F-8411-49FB-947B-F99ACDD5DED3}" srcOrd="0" destOrd="0" presId="urn:microsoft.com/office/officeart/2008/layout/LinedList"/>
    <dgm:cxn modelId="{9A136C83-5608-4FEB-88E4-5EC99DF6198D}" srcId="{FF6E3F78-B063-471A-B9C9-2FA0F2340266}" destId="{066E5334-A9AF-444A-BB0E-1B72F08AE6D2}" srcOrd="0" destOrd="0" parTransId="{3C27CAC9-13FE-4C01-8B7A-F343FCBF513C}" sibTransId="{C22EF9FF-263D-4B2A-87B8-9502C9B3AC5D}"/>
    <dgm:cxn modelId="{3004AB88-CF63-4EC4-8E60-07EB5F04216E}" srcId="{FF6E3F78-B063-471A-B9C9-2FA0F2340266}" destId="{925921E2-3F72-4473-BFD3-8F67626444ED}" srcOrd="2" destOrd="0" parTransId="{E150F462-67BC-4C74-936E-3D6E7307AC10}" sibTransId="{C109F282-CE59-4714-BCBA-774BEAA2C661}"/>
    <dgm:cxn modelId="{AC01508E-668F-4C90-9986-A5F81ACE9913}" type="presOf" srcId="{FF6E3F78-B063-471A-B9C9-2FA0F2340266}" destId="{5C903135-E7E0-4091-9370-3C93D73C1108}" srcOrd="0" destOrd="0" presId="urn:microsoft.com/office/officeart/2008/layout/LinedList"/>
    <dgm:cxn modelId="{B31EF5A7-80E6-4212-B3ED-A1FC5E52A6F7}" type="presOf" srcId="{4E7945D8-944A-4F4F-A524-74E73A8250DC}" destId="{BD96B9AA-D060-4D2B-BA1E-7169F6AAC74C}" srcOrd="0" destOrd="0" presId="urn:microsoft.com/office/officeart/2008/layout/LinedList"/>
    <dgm:cxn modelId="{BB63BAF8-FDF2-4316-9796-8EEAF83A9789}" srcId="{FF6E3F78-B063-471A-B9C9-2FA0F2340266}" destId="{4E7945D8-944A-4F4F-A524-74E73A8250DC}" srcOrd="1" destOrd="0" parTransId="{14BC1DC5-CC08-4663-BBD7-03E4E82AB53D}" sibTransId="{FA2EC90E-52DE-42F9-83AA-2B3463175939}"/>
    <dgm:cxn modelId="{E8854409-7F22-48D4-AFE7-07B23F4FE266}" type="presParOf" srcId="{5C903135-E7E0-4091-9370-3C93D73C1108}" destId="{ED62FD91-2D88-4388-9FC9-5A2C2FE31FFD}" srcOrd="0" destOrd="0" presId="urn:microsoft.com/office/officeart/2008/layout/LinedList"/>
    <dgm:cxn modelId="{80C90C37-4BE7-419B-AD16-69B7A5FF9783}" type="presParOf" srcId="{5C903135-E7E0-4091-9370-3C93D73C1108}" destId="{BCE73DAD-D6E0-4973-8AEA-DF9E1E2DDF7E}" srcOrd="1" destOrd="0" presId="urn:microsoft.com/office/officeart/2008/layout/LinedList"/>
    <dgm:cxn modelId="{88C2D6CD-5BA1-4B73-85EA-4DFACCB215EA}" type="presParOf" srcId="{BCE73DAD-D6E0-4973-8AEA-DF9E1E2DDF7E}" destId="{6B6AAF0F-8411-49FB-947B-F99ACDD5DED3}" srcOrd="0" destOrd="0" presId="urn:microsoft.com/office/officeart/2008/layout/LinedList"/>
    <dgm:cxn modelId="{E1808A66-CF94-45EB-A31C-5A29F1F1BB4B}" type="presParOf" srcId="{BCE73DAD-D6E0-4973-8AEA-DF9E1E2DDF7E}" destId="{FCB6A29E-8767-46F0-9287-23F02385D6B1}" srcOrd="1" destOrd="0" presId="urn:microsoft.com/office/officeart/2008/layout/LinedList"/>
    <dgm:cxn modelId="{B522A88A-FCA5-4BCF-8EF8-37287B781E95}" type="presParOf" srcId="{5C903135-E7E0-4091-9370-3C93D73C1108}" destId="{4DFC6905-C3BE-4252-AB1A-8FF2EF1AEE05}" srcOrd="2" destOrd="0" presId="urn:microsoft.com/office/officeart/2008/layout/LinedList"/>
    <dgm:cxn modelId="{B07BE694-6604-40B8-93F5-878B3047D2D4}" type="presParOf" srcId="{5C903135-E7E0-4091-9370-3C93D73C1108}" destId="{BF8856C1-53D5-41EF-AC4A-E3FA159EE462}" srcOrd="3" destOrd="0" presId="urn:microsoft.com/office/officeart/2008/layout/LinedList"/>
    <dgm:cxn modelId="{B267376A-80CD-4DA6-83B9-A7FAEC16415D}" type="presParOf" srcId="{BF8856C1-53D5-41EF-AC4A-E3FA159EE462}" destId="{BD96B9AA-D060-4D2B-BA1E-7169F6AAC74C}" srcOrd="0" destOrd="0" presId="urn:microsoft.com/office/officeart/2008/layout/LinedList"/>
    <dgm:cxn modelId="{4B7A8232-9B9A-4742-98BF-2033BFB7378F}" type="presParOf" srcId="{BF8856C1-53D5-41EF-AC4A-E3FA159EE462}" destId="{B89D6C18-8B00-4CE2-A311-FECADC782430}" srcOrd="1" destOrd="0" presId="urn:microsoft.com/office/officeart/2008/layout/LinedList"/>
    <dgm:cxn modelId="{4973EF2F-EC9C-496B-82D7-C2B5020CAC52}" type="presParOf" srcId="{5C903135-E7E0-4091-9370-3C93D73C1108}" destId="{9453BB29-0A5B-4216-B7BF-7504369ABDFE}" srcOrd="4" destOrd="0" presId="urn:microsoft.com/office/officeart/2008/layout/LinedList"/>
    <dgm:cxn modelId="{F69A3F61-3CD7-45FF-91D9-08D3302D94AA}" type="presParOf" srcId="{5C903135-E7E0-4091-9370-3C93D73C1108}" destId="{82580757-FE5B-472B-9BA8-BE04DC700781}" srcOrd="5" destOrd="0" presId="urn:microsoft.com/office/officeart/2008/layout/LinedList"/>
    <dgm:cxn modelId="{390C9B9A-7C56-48FF-9233-E09600ACEE9B}" type="presParOf" srcId="{82580757-FE5B-472B-9BA8-BE04DC700781}" destId="{12407FBC-7EA3-4710-8C5A-8B561601308E}" srcOrd="0" destOrd="0" presId="urn:microsoft.com/office/officeart/2008/layout/LinedList"/>
    <dgm:cxn modelId="{4AA849F3-016B-4587-B28B-9651DD2BD500}" type="presParOf" srcId="{82580757-FE5B-472B-9BA8-BE04DC700781}" destId="{04252044-E571-4726-AAD7-0379C1E1AA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C309E-8C08-4B19-9D88-719C70DA3420}">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F886E-97CB-4500-8410-3599FF5B0AD8}">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Instagram</a:t>
          </a:r>
        </a:p>
      </dsp:txBody>
      <dsp:txXfrm>
        <a:off x="585701" y="873933"/>
        <a:ext cx="4337991" cy="2693452"/>
      </dsp:txXfrm>
    </dsp:sp>
    <dsp:sp modelId="{FD176A0D-7807-4AFF-A784-185D2083EB83}">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60A65-A90E-4D5E-AF61-FBB2DEAAE7D0}">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Social Media</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2FD91-2D88-4388-9FC9-5A2C2FE31FFD}">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AAF0F-8411-49FB-947B-F99ACDD5DED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Social Comparison</a:t>
          </a:r>
        </a:p>
      </dsp:txBody>
      <dsp:txXfrm>
        <a:off x="0" y="2703"/>
        <a:ext cx="6900512" cy="1843578"/>
      </dsp:txXfrm>
    </dsp:sp>
    <dsp:sp modelId="{4DFC6905-C3BE-4252-AB1A-8FF2EF1AEE05}">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6B9AA-D060-4D2B-BA1E-7169F6AAC74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Self esteem</a:t>
          </a:r>
        </a:p>
      </dsp:txBody>
      <dsp:txXfrm>
        <a:off x="0" y="1846281"/>
        <a:ext cx="6900512" cy="1843578"/>
      </dsp:txXfrm>
    </dsp:sp>
    <dsp:sp modelId="{9453BB29-0A5B-4216-B7BF-7504369ABDFE}">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07FBC-7EA3-4710-8C5A-8B561601308E}">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Self-Concept</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7/ppm0000310" TargetMode="External"/><Relationship Id="rId2" Type="http://schemas.openxmlformats.org/officeDocument/2006/relationships/hyperlink" Target="https://doi.org/10.1080/15213269.2016.1267647"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doi.org/10.1590/1413/82712020250410" TargetMode="External"/><Relationship Id="rId4" Type="http://schemas.openxmlformats.org/officeDocument/2006/relationships/hyperlink" Target="https://doi.org/10.1016/j.chbr.2021.10012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37/ppm000031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80/15213269.2016.126764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590/1413/82712020250410" TargetMode="External"/><Relationship Id="rId2" Type="http://schemas.openxmlformats.org/officeDocument/2006/relationships/hyperlink" Target="https://doi.org/10.1037/ppm00003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9DF120DB-4B94-457E-8578-32392BB135BB}"/>
              </a:ext>
            </a:extLst>
          </p:cNvPr>
          <p:cNvPicPr>
            <a:picLocks noChangeAspect="1"/>
          </p:cNvPicPr>
          <p:nvPr/>
        </p:nvPicPr>
        <p:blipFill rotWithShape="1">
          <a:blip r:embed="rId2">
            <a:alphaModFix amt="50000"/>
          </a:blip>
          <a:srcRect t="20700" b="2305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00"/>
                </a:solidFill>
                <a:latin typeface="Bernard MT Condensed"/>
                <a:cs typeface="Calibri Light"/>
              </a:rPr>
              <a:t>Get off the Gram and Get Your Life</a:t>
            </a:r>
            <a:endParaRPr lang="en-US">
              <a:solidFill>
                <a:srgbClr val="FFFF00"/>
              </a:solidFill>
              <a:latin typeface="Bernard MT Condensed"/>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fontScale="77500" lnSpcReduction="20000"/>
          </a:bodyPr>
          <a:lstStyle/>
          <a:p>
            <a:r>
              <a:rPr lang="en-US" sz="1200">
                <a:solidFill>
                  <a:srgbClr val="FFFFFF"/>
                </a:solidFill>
                <a:cs typeface="Calibri"/>
              </a:rPr>
              <a:t>A study on individuals who spend a lot of time on social media, specifically Instagram, observing and comparing themselves to others based off their content</a:t>
            </a:r>
            <a:endParaRPr lang="en-US">
              <a:solidFill>
                <a:srgbClr val="FFFFFF"/>
              </a:solidFill>
              <a:cs typeface="Calibri"/>
            </a:endParaRPr>
          </a:p>
          <a:p>
            <a:r>
              <a:rPr lang="en-US" sz="1200">
                <a:solidFill>
                  <a:srgbClr val="FFFFFF"/>
                </a:solidFill>
                <a:cs typeface="Calibri"/>
              </a:rPr>
              <a:t>Mikayla Hill</a:t>
            </a:r>
          </a:p>
          <a:p>
            <a:r>
              <a:rPr lang="en-US" sz="1200">
                <a:solidFill>
                  <a:srgbClr val="FFFFFF"/>
                </a:solidFill>
                <a:cs typeface="Calibri"/>
              </a:rPr>
              <a:t>COM 4410 </a:t>
            </a:r>
          </a:p>
          <a:p>
            <a:r>
              <a:rPr lang="en-US" sz="1200">
                <a:solidFill>
                  <a:srgbClr val="FFFFFF"/>
                </a:solidFill>
                <a:cs typeface="Calibri"/>
              </a:rPr>
              <a:t>Professor Diggs</a:t>
            </a:r>
          </a:p>
          <a:p>
            <a:r>
              <a:rPr lang="en-US" sz="1200">
                <a:solidFill>
                  <a:srgbClr val="FFFFFF"/>
                </a:solidFill>
                <a:cs typeface="Calibri"/>
              </a:rPr>
              <a:t>October 20th, 2021</a:t>
            </a:r>
          </a:p>
          <a:p>
            <a:endParaRPr lang="en-US" sz="1200">
              <a:solidFill>
                <a:srgbClr val="FFFFFF"/>
              </a:solidFill>
              <a:cs typeface="Calibri"/>
            </a:endParaRPr>
          </a:p>
          <a:p>
            <a:endParaRPr lang="en-US" sz="1200">
              <a:solidFill>
                <a:srgbClr val="FFFFFF"/>
              </a:solidFill>
              <a:cs typeface="Calibri"/>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9CCF5-CB16-4E11-A837-241F713DE817}"/>
              </a:ext>
            </a:extLst>
          </p:cNvPr>
          <p:cNvSpPr>
            <a:spLocks noGrp="1"/>
          </p:cNvSpPr>
          <p:nvPr>
            <p:ph type="title"/>
          </p:nvPr>
        </p:nvSpPr>
        <p:spPr>
          <a:xfrm>
            <a:off x="640080" y="325369"/>
            <a:ext cx="4368602" cy="1956841"/>
          </a:xfrm>
        </p:spPr>
        <p:txBody>
          <a:bodyPr anchor="b">
            <a:normAutofit/>
          </a:bodyPr>
          <a:lstStyle/>
          <a:p>
            <a:r>
              <a:rPr lang="en-US" sz="5400">
                <a:latin typeface="Gloucester MT Extra Condensed"/>
                <a:cs typeface="Calibri Light"/>
              </a:rPr>
              <a:t>Hypothesis </a:t>
            </a:r>
            <a:endParaRPr lang="en-US" sz="5400">
              <a:latin typeface="Gloucester MT Extra Condensed"/>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4F800F-90CD-44A2-96DC-2CF7C979C639}"/>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latin typeface="Times New Roman"/>
                <a:cs typeface="Calibri" panose="020F0502020204030204"/>
              </a:rPr>
              <a:t>H:^amount of time spent on Instagram^ social comparison </a:t>
            </a:r>
          </a:p>
        </p:txBody>
      </p:sp>
      <p:pic>
        <p:nvPicPr>
          <p:cNvPr id="4" name="Picture 4">
            <a:extLst>
              <a:ext uri="{FF2B5EF4-FFF2-40B4-BE49-F238E27FC236}">
                <a16:creationId xmlns:a16="http://schemas.microsoft.com/office/drawing/2014/main" id="{2A813611-D3B9-4428-9236-03D176D03ED2}"/>
              </a:ext>
            </a:extLst>
          </p:cNvPr>
          <p:cNvPicPr>
            <a:picLocks noChangeAspect="1"/>
          </p:cNvPicPr>
          <p:nvPr/>
        </p:nvPicPr>
        <p:blipFill rotWithShape="1">
          <a:blip r:embed="rId2"/>
          <a:srcRect l="29410" r="181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395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13DA5-B05A-4BEB-AA6B-83E8CC8B437B}"/>
              </a:ext>
            </a:extLst>
          </p:cNvPr>
          <p:cNvSpPr>
            <a:spLocks noGrp="1"/>
          </p:cNvSpPr>
          <p:nvPr>
            <p:ph type="title"/>
          </p:nvPr>
        </p:nvSpPr>
        <p:spPr>
          <a:xfrm>
            <a:off x="572493" y="238539"/>
            <a:ext cx="11018520" cy="1434415"/>
          </a:xfrm>
        </p:spPr>
        <p:txBody>
          <a:bodyPr anchor="b">
            <a:normAutofit/>
          </a:bodyPr>
          <a:lstStyle/>
          <a:p>
            <a:r>
              <a:rPr lang="en-US" sz="5400">
                <a:latin typeface="Times New Roman"/>
                <a:cs typeface="Calibri Light"/>
              </a:rPr>
              <a:t>Works Cited</a:t>
            </a:r>
            <a:endParaRPr lang="en-US" sz="5400">
              <a:cs typeface="Calibri Light"/>
            </a:endParaRPr>
          </a:p>
        </p:txBody>
      </p:sp>
      <p:sp>
        <p:nvSpPr>
          <p:cNvPr id="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069BC8-4C7D-42BE-9B96-6AE9E3066C56}"/>
              </a:ext>
            </a:extLst>
          </p:cNvPr>
          <p:cNvSpPr>
            <a:spLocks noGrp="1"/>
          </p:cNvSpPr>
          <p:nvPr>
            <p:ph idx="1"/>
          </p:nvPr>
        </p:nvSpPr>
        <p:spPr>
          <a:xfrm>
            <a:off x="572493" y="2082521"/>
            <a:ext cx="6713552" cy="4550599"/>
          </a:xfrm>
        </p:spPr>
        <p:txBody>
          <a:bodyPr vert="horz" lIns="91440" tIns="45720" rIns="91440" bIns="45720" rtlCol="0" anchor="t">
            <a:normAutofit/>
          </a:bodyPr>
          <a:lstStyle/>
          <a:p>
            <a:r>
              <a:rPr lang="en-US" sz="1400">
                <a:latin typeface="Times New Roman"/>
                <a:ea typeface="+mn-lt"/>
                <a:cs typeface="+mn-lt"/>
              </a:rPr>
              <a:t>de Vries, D. A., Möller, A. M., Wieringa, M. S., </a:t>
            </a:r>
            <a:r>
              <a:rPr lang="en-US" sz="1400" err="1">
                <a:latin typeface="Times New Roman"/>
                <a:ea typeface="+mn-lt"/>
                <a:cs typeface="+mn-lt"/>
              </a:rPr>
              <a:t>Eigenraam</a:t>
            </a:r>
            <a:r>
              <a:rPr lang="en-US" sz="1400">
                <a:latin typeface="Times New Roman"/>
                <a:ea typeface="+mn-lt"/>
                <a:cs typeface="+mn-lt"/>
              </a:rPr>
              <a:t>, A. W., &amp; Hamelink, K. (2017). Social Comparison as the Thief of Joy: Emotional Consequences of Viewing Strangers’ Instagram Posts. </a:t>
            </a:r>
            <a:r>
              <a:rPr lang="en-US" sz="1400" i="1">
                <a:latin typeface="Times New Roman"/>
                <a:ea typeface="+mn-lt"/>
                <a:cs typeface="+mn-lt"/>
              </a:rPr>
              <a:t>Media Psychology</a:t>
            </a:r>
            <a:r>
              <a:rPr lang="en-US" sz="1400">
                <a:latin typeface="Times New Roman"/>
                <a:ea typeface="+mn-lt"/>
                <a:cs typeface="+mn-lt"/>
              </a:rPr>
              <a:t>, </a:t>
            </a:r>
            <a:r>
              <a:rPr lang="en-US" sz="1400" i="1">
                <a:latin typeface="Times New Roman"/>
                <a:ea typeface="+mn-lt"/>
                <a:cs typeface="+mn-lt"/>
              </a:rPr>
              <a:t>21</a:t>
            </a:r>
            <a:r>
              <a:rPr lang="en-US" sz="1400">
                <a:latin typeface="Times New Roman"/>
                <a:ea typeface="+mn-lt"/>
                <a:cs typeface="+mn-lt"/>
              </a:rPr>
              <a:t>(2), 222–245. </a:t>
            </a:r>
            <a:r>
              <a:rPr lang="en-US" sz="1400">
                <a:latin typeface="Times New Roman"/>
                <a:ea typeface="+mn-lt"/>
                <a:cs typeface="+mn-lt"/>
                <a:hlinkClick r:id="rId2"/>
              </a:rPr>
              <a:t>https://doi.org/10.1080/15213269.2016.1267647</a:t>
            </a:r>
            <a:endParaRPr lang="en-US" sz="1400">
              <a:latin typeface="Times New Roman"/>
              <a:cs typeface="Times New Roman"/>
            </a:endParaRPr>
          </a:p>
          <a:p>
            <a:r>
              <a:rPr lang="en-US" sz="1400">
                <a:latin typeface="Times New Roman"/>
                <a:ea typeface="+mn-lt"/>
                <a:cs typeface="+mn-lt"/>
              </a:rPr>
              <a:t>Kohler, M. T., Turner, I. N., &amp; Webster, G. D. (2021). Social comparison and state–trait dynamics: Viewing image-conscious Instagram accounts affects college students’ mood and anxiety. </a:t>
            </a:r>
            <a:r>
              <a:rPr lang="en-US" sz="1400" i="1">
                <a:latin typeface="Times New Roman"/>
                <a:ea typeface="+mn-lt"/>
                <a:cs typeface="+mn-lt"/>
              </a:rPr>
              <a:t>Psychology of Popular Media</a:t>
            </a:r>
            <a:r>
              <a:rPr lang="en-US" sz="1400">
                <a:latin typeface="Times New Roman"/>
                <a:ea typeface="+mn-lt"/>
                <a:cs typeface="+mn-lt"/>
              </a:rPr>
              <a:t>, </a:t>
            </a:r>
            <a:r>
              <a:rPr lang="en-US" sz="1400" i="1">
                <a:latin typeface="Times New Roman"/>
                <a:ea typeface="+mn-lt"/>
                <a:cs typeface="+mn-lt"/>
              </a:rPr>
              <a:t>10</a:t>
            </a:r>
            <a:r>
              <a:rPr lang="en-US" sz="1400">
                <a:latin typeface="Times New Roman"/>
                <a:ea typeface="+mn-lt"/>
                <a:cs typeface="+mn-lt"/>
              </a:rPr>
              <a:t>(3), 340–349. </a:t>
            </a:r>
            <a:r>
              <a:rPr lang="en-US" sz="1400">
                <a:latin typeface="Times New Roman"/>
                <a:ea typeface="+mn-lt"/>
                <a:cs typeface="+mn-lt"/>
                <a:hlinkClick r:id="rId3"/>
              </a:rPr>
              <a:t>https://doi.org/10.1037/ppm0000310</a:t>
            </a:r>
            <a:endParaRPr lang="en-US" sz="1400">
              <a:latin typeface="Times New Roman"/>
              <a:cs typeface="Times New Roman"/>
            </a:endParaRPr>
          </a:p>
          <a:p>
            <a:r>
              <a:rPr lang="en-US" sz="1400" err="1">
                <a:latin typeface="Times New Roman"/>
                <a:ea typeface="+mn-lt"/>
                <a:cs typeface="+mn-lt"/>
              </a:rPr>
              <a:t>Faelens</a:t>
            </a:r>
            <a:r>
              <a:rPr lang="en-US" sz="1400">
                <a:latin typeface="Times New Roman"/>
                <a:ea typeface="+mn-lt"/>
                <a:cs typeface="+mn-lt"/>
              </a:rPr>
              <a:t>, L., </a:t>
            </a:r>
            <a:r>
              <a:rPr lang="en-US" sz="1400" err="1">
                <a:latin typeface="Times New Roman"/>
                <a:ea typeface="+mn-lt"/>
                <a:cs typeface="+mn-lt"/>
              </a:rPr>
              <a:t>Hoorelbeke</a:t>
            </a:r>
            <a:r>
              <a:rPr lang="en-US" sz="1400">
                <a:latin typeface="Times New Roman"/>
                <a:ea typeface="+mn-lt"/>
                <a:cs typeface="+mn-lt"/>
              </a:rPr>
              <a:t>, K., Cambier, R., van Put, J., van de Putte, E., de </a:t>
            </a:r>
            <a:r>
              <a:rPr lang="en-US" sz="1400" err="1">
                <a:latin typeface="Times New Roman"/>
                <a:ea typeface="+mn-lt"/>
                <a:cs typeface="+mn-lt"/>
              </a:rPr>
              <a:t>Raedt</a:t>
            </a:r>
            <a:r>
              <a:rPr lang="en-US" sz="1400">
                <a:latin typeface="Times New Roman"/>
                <a:ea typeface="+mn-lt"/>
                <a:cs typeface="+mn-lt"/>
              </a:rPr>
              <a:t>, R., &amp; Koster, E. H. (2021). The relationship between Instagram use and indicators of mental health: A systematic review. </a:t>
            </a:r>
            <a:r>
              <a:rPr lang="en-US" sz="1400" i="1">
                <a:latin typeface="Times New Roman"/>
                <a:ea typeface="+mn-lt"/>
                <a:cs typeface="+mn-lt"/>
              </a:rPr>
              <a:t>Computers in Human Behavior Reports</a:t>
            </a:r>
            <a:r>
              <a:rPr lang="en-US" sz="1400">
                <a:latin typeface="Times New Roman"/>
                <a:ea typeface="+mn-lt"/>
                <a:cs typeface="+mn-lt"/>
              </a:rPr>
              <a:t>, </a:t>
            </a:r>
            <a:r>
              <a:rPr lang="en-US" sz="1400" i="1">
                <a:latin typeface="Times New Roman"/>
                <a:ea typeface="+mn-lt"/>
                <a:cs typeface="+mn-lt"/>
              </a:rPr>
              <a:t>4</a:t>
            </a:r>
            <a:r>
              <a:rPr lang="en-US" sz="1400">
                <a:latin typeface="Times New Roman"/>
                <a:ea typeface="+mn-lt"/>
                <a:cs typeface="+mn-lt"/>
              </a:rPr>
              <a:t>, 100121. </a:t>
            </a:r>
            <a:r>
              <a:rPr lang="en-US" sz="1400">
                <a:latin typeface="Times New Roman"/>
                <a:ea typeface="+mn-lt"/>
                <a:cs typeface="+mn-lt"/>
                <a:hlinkClick r:id="rId4"/>
              </a:rPr>
              <a:t>https://doi.org/10.1016/j.chbr.2021.100121</a:t>
            </a:r>
            <a:endParaRPr lang="en-US" sz="1400">
              <a:latin typeface="Times New Roman"/>
              <a:cs typeface="Calibri" panose="020F0502020204030204"/>
            </a:endParaRPr>
          </a:p>
          <a:p>
            <a:r>
              <a:rPr lang="en-US" sz="1400">
                <a:latin typeface="Times New Roman"/>
                <a:ea typeface="+mn-lt"/>
                <a:cs typeface="+mn-lt"/>
              </a:rPr>
              <a:t>Fagundes, L. S., Marot, T. A., &amp; Natividade, J. C. (2020). Use of Instagram, Social Comparison, and Personality as Predictors of Self-Esteem. </a:t>
            </a:r>
            <a:r>
              <a:rPr lang="en-US" sz="1400" i="1">
                <a:latin typeface="Times New Roman"/>
                <a:ea typeface="+mn-lt"/>
                <a:cs typeface="+mn-lt"/>
              </a:rPr>
              <a:t>Psico-USF</a:t>
            </a:r>
            <a:r>
              <a:rPr lang="en-US" sz="1400">
                <a:latin typeface="Times New Roman"/>
                <a:ea typeface="+mn-lt"/>
                <a:cs typeface="+mn-lt"/>
              </a:rPr>
              <a:t>, </a:t>
            </a:r>
            <a:r>
              <a:rPr lang="en-US" sz="1400" i="1">
                <a:latin typeface="Times New Roman"/>
                <a:ea typeface="+mn-lt"/>
                <a:cs typeface="+mn-lt"/>
              </a:rPr>
              <a:t>25</a:t>
            </a:r>
            <a:r>
              <a:rPr lang="en-US" sz="1400">
                <a:latin typeface="Times New Roman"/>
                <a:ea typeface="+mn-lt"/>
                <a:cs typeface="+mn-lt"/>
              </a:rPr>
              <a:t>(4), 711–724. </a:t>
            </a:r>
            <a:r>
              <a:rPr lang="en-US" sz="1400">
                <a:latin typeface="Times New Roman"/>
                <a:ea typeface="+mn-lt"/>
                <a:cs typeface="+mn-lt"/>
                <a:hlinkClick r:id="rId5"/>
              </a:rPr>
              <a:t>https://doi.org/10.1590/1413/82712020250410</a:t>
            </a:r>
            <a:endParaRPr lang="en-US" sz="1400">
              <a:latin typeface="Times New Roman"/>
              <a:cs typeface="Calibri" panose="020F0502020204030204"/>
            </a:endParaRPr>
          </a:p>
          <a:p>
            <a:r>
              <a:rPr lang="en-US" sz="1400">
                <a:latin typeface="Times New Roman"/>
                <a:ea typeface="+mn-lt"/>
                <a:cs typeface="+mn-lt"/>
              </a:rPr>
              <a:t>“I Look Up, I Look Down”: Assessing Antecedents and Consequents of Social Media Social Comparison. (2018). </a:t>
            </a:r>
            <a:r>
              <a:rPr lang="en-US" sz="1400" i="1">
                <a:latin typeface="Times New Roman"/>
                <a:ea typeface="+mn-lt"/>
                <a:cs typeface="+mn-lt"/>
              </a:rPr>
              <a:t>Conference Papers -- International Communication Association</a:t>
            </a:r>
            <a:r>
              <a:rPr lang="en-US" sz="1400">
                <a:latin typeface="Times New Roman"/>
                <a:ea typeface="+mn-lt"/>
                <a:cs typeface="+mn-lt"/>
              </a:rPr>
              <a:t>, 1–34.</a:t>
            </a:r>
            <a:endParaRPr lang="en-US" sz="1400">
              <a:latin typeface="Times New Roman"/>
              <a:cs typeface="Calibri" panose="020F0502020204030204"/>
            </a:endParaRPr>
          </a:p>
          <a:p>
            <a:endParaRPr lang="en-US" sz="1400">
              <a:latin typeface="Times New Roman"/>
              <a:cs typeface="Calibri" panose="020F0502020204030204"/>
            </a:endParaRPr>
          </a:p>
          <a:p>
            <a:endParaRPr lang="en-US" sz="1400">
              <a:latin typeface="Times New Roman"/>
              <a:cs typeface="Calibri" panose="020F0502020204030204"/>
            </a:endParaRPr>
          </a:p>
          <a:p>
            <a:endParaRPr lang="en-US" sz="1400">
              <a:latin typeface="Times New Roman"/>
              <a:cs typeface="Calibri" panose="020F0502020204030204"/>
            </a:endParaRPr>
          </a:p>
          <a:p>
            <a:endParaRPr lang="en-US" sz="1400">
              <a:latin typeface="Times New Roman"/>
              <a:cs typeface="Calibri" panose="020F0502020204030204"/>
            </a:endParaRPr>
          </a:p>
          <a:p>
            <a:endParaRPr lang="en-US" sz="1200">
              <a:latin typeface="Times New Roman"/>
              <a:cs typeface="Calibri" panose="020F0502020204030204"/>
            </a:endParaRPr>
          </a:p>
          <a:p>
            <a:pPr marL="0" indent="0">
              <a:buNone/>
            </a:pPr>
            <a:endParaRPr lang="en-US" sz="2200">
              <a:cs typeface="Calibri" panose="020F0502020204030204"/>
            </a:endParaRPr>
          </a:p>
        </p:txBody>
      </p:sp>
      <p:pic>
        <p:nvPicPr>
          <p:cNvPr id="4" name="Picture 4" descr="A picture containing text, electronics&#10;&#10;Description automatically generated">
            <a:extLst>
              <a:ext uri="{FF2B5EF4-FFF2-40B4-BE49-F238E27FC236}">
                <a16:creationId xmlns:a16="http://schemas.microsoft.com/office/drawing/2014/main" id="{89A23BAA-04C8-460B-88BD-7A4EEBB2ECB7}"/>
              </a:ext>
            </a:extLst>
          </p:cNvPr>
          <p:cNvPicPr>
            <a:picLocks noChangeAspect="1"/>
          </p:cNvPicPr>
          <p:nvPr/>
        </p:nvPicPr>
        <p:blipFill rotWithShape="1">
          <a:blip r:embed="rId6"/>
          <a:srcRect l="6228" r="9113" b="2"/>
          <a:stretch/>
        </p:blipFill>
        <p:spPr>
          <a:xfrm>
            <a:off x="7675658" y="2093976"/>
            <a:ext cx="3941064" cy="4096512"/>
          </a:xfrm>
          <a:prstGeom prst="rect">
            <a:avLst/>
          </a:prstGeom>
        </p:spPr>
      </p:pic>
    </p:spTree>
    <p:extLst>
      <p:ext uri="{BB962C8B-B14F-4D97-AF65-F5344CB8AC3E}">
        <p14:creationId xmlns:p14="http://schemas.microsoft.com/office/powerpoint/2010/main" val="392858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F313-D549-4E69-9981-37F9BECE4158}"/>
              </a:ext>
            </a:extLst>
          </p:cNvPr>
          <p:cNvSpPr>
            <a:spLocks noGrp="1"/>
          </p:cNvSpPr>
          <p:nvPr>
            <p:ph type="title"/>
          </p:nvPr>
        </p:nvSpPr>
        <p:spPr>
          <a:xfrm>
            <a:off x="1137035" y="609600"/>
            <a:ext cx="3595678" cy="1330839"/>
          </a:xfrm>
        </p:spPr>
        <p:txBody>
          <a:bodyPr>
            <a:normAutofit/>
          </a:bodyPr>
          <a:lstStyle/>
          <a:p>
            <a:r>
              <a:rPr lang="en-US">
                <a:latin typeface="Times New Roman"/>
                <a:cs typeface="Calibri Light"/>
              </a:rPr>
              <a:t>Purpose Statement</a:t>
            </a:r>
            <a:endParaRPr lang="en-US">
              <a:latin typeface="Times New Roman"/>
            </a:endParaRPr>
          </a:p>
        </p:txBody>
      </p:sp>
      <p:sp>
        <p:nvSpPr>
          <p:cNvPr id="9" name="Content Placeholder 7">
            <a:extLst>
              <a:ext uri="{FF2B5EF4-FFF2-40B4-BE49-F238E27FC236}">
                <a16:creationId xmlns:a16="http://schemas.microsoft.com/office/drawing/2014/main" id="{E4C5D637-8BD2-47EC-99D4-03BA971AF55B}"/>
              </a:ext>
            </a:extLst>
          </p:cNvPr>
          <p:cNvSpPr>
            <a:spLocks noGrp="1"/>
          </p:cNvSpPr>
          <p:nvPr>
            <p:ph idx="1"/>
          </p:nvPr>
        </p:nvSpPr>
        <p:spPr>
          <a:xfrm>
            <a:off x="1137034" y="2194102"/>
            <a:ext cx="3158741" cy="3908586"/>
          </a:xfrm>
        </p:spPr>
        <p:txBody>
          <a:bodyPr vert="horz" lIns="91440" tIns="45720" rIns="91440" bIns="45720" rtlCol="0" anchor="t">
            <a:normAutofit/>
          </a:bodyPr>
          <a:lstStyle/>
          <a:p>
            <a:pPr marL="0" indent="0">
              <a:buNone/>
            </a:pPr>
            <a:r>
              <a:rPr lang="en-US" sz="2000">
                <a:latin typeface="Times New Roman"/>
                <a:cs typeface="Calibri" panose="020F0502020204030204"/>
              </a:rPr>
              <a:t>The purpose of this research is to investigate the correlation between high Instagram usage and social comparison.</a:t>
            </a:r>
            <a:endParaRPr lang="en-US"/>
          </a:p>
          <a:p>
            <a:pPr marL="0" indent="0">
              <a:buNone/>
            </a:pPr>
            <a:r>
              <a:rPr lang="en-US" sz="2000">
                <a:latin typeface="Times New Roman"/>
                <a:cs typeface="Calibri" panose="020F0502020204030204"/>
              </a:rPr>
              <a:t>To come to an understanding on why people compare their lives to others based off what they see on Instagram. </a:t>
            </a:r>
          </a:p>
        </p:txBody>
      </p:sp>
      <p:pic>
        <p:nvPicPr>
          <p:cNvPr id="5" name="Picture 7" descr="A picture containing diagram&#10;&#10;Description automatically generated">
            <a:extLst>
              <a:ext uri="{FF2B5EF4-FFF2-40B4-BE49-F238E27FC236}">
                <a16:creationId xmlns:a16="http://schemas.microsoft.com/office/drawing/2014/main" id="{C4A11587-FF06-4299-975F-A8D9E554C797}"/>
              </a:ext>
            </a:extLst>
          </p:cNvPr>
          <p:cNvPicPr>
            <a:picLocks noChangeAspect="1"/>
          </p:cNvPicPr>
          <p:nvPr/>
        </p:nvPicPr>
        <p:blipFill rotWithShape="1">
          <a:blip r:embed="rId2"/>
          <a:srcRect b="532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51190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9AE4D-6BA1-4DC9-A56C-7FC1692DB9EE}"/>
              </a:ext>
            </a:extLst>
          </p:cNvPr>
          <p:cNvSpPr>
            <a:spLocks noGrp="1"/>
          </p:cNvSpPr>
          <p:nvPr>
            <p:ph type="title"/>
          </p:nvPr>
        </p:nvSpPr>
        <p:spPr>
          <a:xfrm>
            <a:off x="838200" y="585216"/>
            <a:ext cx="10515600" cy="1325563"/>
          </a:xfrm>
        </p:spPr>
        <p:txBody>
          <a:bodyPr>
            <a:normAutofit/>
          </a:bodyPr>
          <a:lstStyle/>
          <a:p>
            <a:r>
              <a:rPr lang="en-US">
                <a:solidFill>
                  <a:schemeClr val="bg1"/>
                </a:solidFill>
                <a:latin typeface="Times New Roman"/>
                <a:cs typeface="Calibri Light"/>
              </a:rPr>
              <a:t>Why should this be studied?</a:t>
            </a:r>
          </a:p>
        </p:txBody>
      </p:sp>
      <p:pic>
        <p:nvPicPr>
          <p:cNvPr id="5" name="Picture 4" descr="Application&#10;&#10;Description automatically generated">
            <a:extLst>
              <a:ext uri="{FF2B5EF4-FFF2-40B4-BE49-F238E27FC236}">
                <a16:creationId xmlns:a16="http://schemas.microsoft.com/office/drawing/2014/main" id="{9943A6E7-C6C5-4A68-A597-827AFBB76B4C}"/>
              </a:ext>
            </a:extLst>
          </p:cNvPr>
          <p:cNvPicPr>
            <a:picLocks noChangeAspect="1"/>
          </p:cNvPicPr>
          <p:nvPr/>
        </p:nvPicPr>
        <p:blipFill rotWithShape="1">
          <a:blip r:embed="rId2"/>
          <a:srcRect r="4159" b="-3"/>
          <a:stretch/>
        </p:blipFill>
        <p:spPr>
          <a:xfrm>
            <a:off x="589116" y="2270248"/>
            <a:ext cx="6236208" cy="3660185"/>
          </a:xfrm>
          <a:prstGeom prst="rect">
            <a:avLst/>
          </a:prstGeom>
        </p:spPr>
      </p:pic>
      <p:sp>
        <p:nvSpPr>
          <p:cNvPr id="3" name="Content Placeholder 2">
            <a:extLst>
              <a:ext uri="{FF2B5EF4-FFF2-40B4-BE49-F238E27FC236}">
                <a16:creationId xmlns:a16="http://schemas.microsoft.com/office/drawing/2014/main" id="{5564EB66-68DA-4B03-9836-946E394E0C26}"/>
              </a:ext>
            </a:extLst>
          </p:cNvPr>
          <p:cNvSpPr>
            <a:spLocks noGrp="1"/>
          </p:cNvSpPr>
          <p:nvPr>
            <p:ph idx="1"/>
          </p:nvPr>
        </p:nvSpPr>
        <p:spPr>
          <a:xfrm>
            <a:off x="8891552" y="2662452"/>
            <a:ext cx="2873818" cy="1004392"/>
          </a:xfrm>
        </p:spPr>
        <p:txBody>
          <a:bodyPr vert="horz" lIns="91440" tIns="45720" rIns="91440" bIns="45720" rtlCol="0" anchor="ctr">
            <a:noAutofit/>
          </a:bodyPr>
          <a:lstStyle/>
          <a:p>
            <a:r>
              <a:rPr lang="en-US" sz="1100">
                <a:latin typeface="Times New Roman"/>
                <a:cs typeface="Calibri" panose="020F0502020204030204"/>
              </a:rPr>
              <a:t>"</a:t>
            </a:r>
            <a:r>
              <a:rPr lang="en-US" sz="1100">
                <a:latin typeface="Times New Roman"/>
                <a:ea typeface="+mn-lt"/>
                <a:cs typeface="+mn-lt"/>
              </a:rPr>
              <a:t>Viewing positive images of attractive others can negatively affect one’s feelings, especially if those others— or the activities they’re engaging in—are relevant to one’s goals." </a:t>
            </a:r>
            <a:endParaRPr lang="en-US" sz="1100">
              <a:latin typeface="Times New Roman"/>
              <a:cs typeface="Calibri" panose="020F0502020204030204"/>
            </a:endParaRPr>
          </a:p>
        </p:txBody>
      </p:sp>
      <p:sp>
        <p:nvSpPr>
          <p:cNvPr id="6" name="TextBox 5">
            <a:extLst>
              <a:ext uri="{FF2B5EF4-FFF2-40B4-BE49-F238E27FC236}">
                <a16:creationId xmlns:a16="http://schemas.microsoft.com/office/drawing/2014/main" id="{4E8F5DCC-A607-4B03-A843-B7902A7C0557}"/>
              </a:ext>
            </a:extLst>
          </p:cNvPr>
          <p:cNvSpPr txBox="1"/>
          <p:nvPr/>
        </p:nvSpPr>
        <p:spPr>
          <a:xfrm>
            <a:off x="7016001" y="2326341"/>
            <a:ext cx="195878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latin typeface="Times New Roman"/>
                <a:cs typeface="Times New Roman"/>
              </a:rPr>
              <a:t>Spending too much time keeping up with what others are doing on Instagram can have a negative impact on one's mood, self-esteem, and mental health. This leads to people comparing themselves to others and make assumptions about someone's life based off their social media page.</a:t>
            </a:r>
          </a:p>
        </p:txBody>
      </p:sp>
      <p:sp>
        <p:nvSpPr>
          <p:cNvPr id="4" name="TextBox 3">
            <a:extLst>
              <a:ext uri="{FF2B5EF4-FFF2-40B4-BE49-F238E27FC236}">
                <a16:creationId xmlns:a16="http://schemas.microsoft.com/office/drawing/2014/main" id="{41E69B4F-2561-479E-9104-E2FEF56E622E}"/>
              </a:ext>
            </a:extLst>
          </p:cNvPr>
          <p:cNvSpPr txBox="1"/>
          <p:nvPr/>
        </p:nvSpPr>
        <p:spPr>
          <a:xfrm>
            <a:off x="8892989" y="3665446"/>
            <a:ext cx="2743199"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 </a:t>
            </a:r>
            <a:r>
              <a:rPr lang="en-US" sz="1400">
                <a:latin typeface="Calibri"/>
                <a:ea typeface="+mn-lt"/>
                <a:cs typeface="+mn-lt"/>
              </a:rPr>
              <a:t>"</a:t>
            </a:r>
            <a:r>
              <a:rPr lang="en-US" sz="1050">
                <a:latin typeface="Times New Roman"/>
                <a:ea typeface="+mn-lt"/>
                <a:cs typeface="+mn-lt"/>
              </a:rPr>
              <a:t>These negative feelings can either be harnessed as inspiration (“I’m going to be fit or famous like them someday”) or, more commonly, be causes for negative self-evaluation (“I’ll never be that fit, good-looking, or famous”). </a:t>
            </a:r>
            <a:r>
              <a:rPr lang="en-US" sz="1200">
                <a:latin typeface="Times New Roman"/>
                <a:ea typeface="+mn-lt"/>
                <a:cs typeface="+mn-lt"/>
              </a:rPr>
              <a:t>(</a:t>
            </a:r>
            <a:r>
              <a:rPr lang="en-US" sz="1200" err="1">
                <a:latin typeface="Times New Roman"/>
                <a:ea typeface="+mn-lt"/>
                <a:cs typeface="+mn-lt"/>
              </a:rPr>
              <a:t>Jin</a:t>
            </a:r>
            <a:r>
              <a:rPr lang="en-US" sz="1200">
                <a:latin typeface="Times New Roman"/>
                <a:ea typeface="+mn-lt"/>
                <a:cs typeface="+mn-lt"/>
              </a:rPr>
              <a:t>, Ryu, &amp; Muqaddam, 2018).</a:t>
            </a:r>
            <a:endParaRPr lang="en-US" sz="1200">
              <a:latin typeface="Times New Roman"/>
              <a:cs typeface="Calibri"/>
            </a:endParaRPr>
          </a:p>
        </p:txBody>
      </p:sp>
      <p:sp>
        <p:nvSpPr>
          <p:cNvPr id="9" name="TextBox 8">
            <a:extLst>
              <a:ext uri="{FF2B5EF4-FFF2-40B4-BE49-F238E27FC236}">
                <a16:creationId xmlns:a16="http://schemas.microsoft.com/office/drawing/2014/main" id="{7C6D23D6-579E-487A-B99B-EC92B40A8E17}"/>
              </a:ext>
            </a:extLst>
          </p:cNvPr>
          <p:cNvSpPr txBox="1"/>
          <p:nvPr/>
        </p:nvSpPr>
        <p:spPr>
          <a:xfrm>
            <a:off x="1120" y="6130738"/>
            <a:ext cx="3527611"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Times New Roman"/>
              </a:rPr>
              <a:t>Kohler, M. T., Turner, I. N., &amp; Webster, G. D. (2021). Social comparison and state–trait dynamics: Viewing image-conscious Instagram accounts affects college students’ mood and anxiety. </a:t>
            </a:r>
            <a:r>
              <a:rPr lang="en-US" sz="900" i="1">
                <a:latin typeface="Times New Roman"/>
              </a:rPr>
              <a:t>Psychology of Popular Media</a:t>
            </a:r>
            <a:r>
              <a:rPr lang="en-US" sz="900">
                <a:latin typeface="Times New Roman"/>
              </a:rPr>
              <a:t>, </a:t>
            </a:r>
            <a:r>
              <a:rPr lang="en-US" sz="900" i="1">
                <a:latin typeface="Times New Roman"/>
              </a:rPr>
              <a:t>10</a:t>
            </a:r>
            <a:r>
              <a:rPr lang="en-US" sz="900">
                <a:latin typeface="Times New Roman"/>
              </a:rPr>
              <a:t>(3), 340–349. </a:t>
            </a:r>
            <a:r>
              <a:rPr lang="en-US" sz="900">
                <a:solidFill>
                  <a:srgbClr val="0563C1"/>
                </a:solidFill>
                <a:latin typeface="Times New Roman"/>
                <a:cs typeface="Arial"/>
                <a:hlinkClick r:id="rId3"/>
              </a:rPr>
              <a:t>https://doi.org/10.1037/ppm0000310</a:t>
            </a:r>
            <a:endParaRPr lang="en-US" sz="1050">
              <a:cs typeface="Calibri" panose="020F0502020204030204"/>
            </a:endParaRPr>
          </a:p>
        </p:txBody>
      </p:sp>
      <p:sp>
        <p:nvSpPr>
          <p:cNvPr id="10" name="TextBox 9">
            <a:extLst>
              <a:ext uri="{FF2B5EF4-FFF2-40B4-BE49-F238E27FC236}">
                <a16:creationId xmlns:a16="http://schemas.microsoft.com/office/drawing/2014/main" id="{C9F12776-E361-46C8-B6BC-8524360A6CA1}"/>
              </a:ext>
            </a:extLst>
          </p:cNvPr>
          <p:cNvSpPr txBox="1"/>
          <p:nvPr/>
        </p:nvSpPr>
        <p:spPr>
          <a:xfrm>
            <a:off x="7413811" y="5021356"/>
            <a:ext cx="4166347"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50">
                <a:latin typeface="Times New Roman"/>
                <a:cs typeface="Times New Roman"/>
              </a:rPr>
              <a:t>Social comparison made on SNSs (social networking service) is distinct from traditional forms of social comparison, not only because others selectively self-present images which are filtered through the affordances of the technology (Fox &amp; Vendemia, 2016; Walther, 1996), but also </a:t>
            </a:r>
            <a:r>
              <a:rPr lang="en-US" sz="1050">
                <a:ea typeface="+mn-lt"/>
                <a:cs typeface="+mn-lt"/>
              </a:rPr>
              <a:t>because the </a:t>
            </a:r>
            <a:r>
              <a:rPr lang="en-US" sz="1050">
                <a:latin typeface="Times New Roman"/>
                <a:ea typeface="+mn-lt"/>
                <a:cs typeface="+mn-lt"/>
              </a:rPr>
              <a:t>technology allows end users to privately view other’s self-presentations at a time and place of their own choosing, even repeatedly if they wish. This gives individuals greater control over when and how they compare themselves to others, which can facilitate social comparisons that are self-serving, motivated, and selective.</a:t>
            </a:r>
            <a:r>
              <a:rPr lang="en-US" sz="1050">
                <a:latin typeface="Times New Roman"/>
                <a:cs typeface="Times New Roman"/>
              </a:rPr>
              <a:t> </a:t>
            </a:r>
            <a:endParaRPr lang="en-US"/>
          </a:p>
        </p:txBody>
      </p:sp>
      <p:sp>
        <p:nvSpPr>
          <p:cNvPr id="11" name="TextBox 10">
            <a:extLst>
              <a:ext uri="{FF2B5EF4-FFF2-40B4-BE49-F238E27FC236}">
                <a16:creationId xmlns:a16="http://schemas.microsoft.com/office/drawing/2014/main" id="{E5135B95-1E62-460F-AA3A-B8AABC015213}"/>
              </a:ext>
            </a:extLst>
          </p:cNvPr>
          <p:cNvSpPr txBox="1"/>
          <p:nvPr/>
        </p:nvSpPr>
        <p:spPr>
          <a:xfrm>
            <a:off x="3771901" y="6130738"/>
            <a:ext cx="28776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Times New Roman"/>
                <a:cs typeface="Times New Roman"/>
              </a:rPr>
              <a:t>“I Look Up, I Look Down”: Assessing Antecedents and Consequents of Social Media Social Comparison. (2018). </a:t>
            </a:r>
            <a:r>
              <a:rPr lang="en-US" sz="900" i="1">
                <a:latin typeface="Times New Roman"/>
                <a:cs typeface="Times New Roman"/>
              </a:rPr>
              <a:t>Conference Papers -- International Communication Association</a:t>
            </a:r>
            <a:r>
              <a:rPr lang="en-US" sz="900">
                <a:latin typeface="Times New Roman"/>
                <a:cs typeface="Times New Roman"/>
              </a:rPr>
              <a:t>, 1–34.</a:t>
            </a:r>
            <a:endParaRPr lang="en-US" sz="900"/>
          </a:p>
        </p:txBody>
      </p:sp>
    </p:spTree>
    <p:extLst>
      <p:ext uri="{BB962C8B-B14F-4D97-AF65-F5344CB8AC3E}">
        <p14:creationId xmlns:p14="http://schemas.microsoft.com/office/powerpoint/2010/main" val="89913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C0CAB-CA6C-4EE5-AB6D-9CBE74FD7DA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Californian FB"/>
              </a:rPr>
              <a:t>Problem</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7DE8F255-5CE6-4E3D-B1EB-307D7FE594A0}"/>
              </a:ext>
            </a:extLst>
          </p:cNvPr>
          <p:cNvSpPr>
            <a:spLocks noGrp="1"/>
          </p:cNvSpPr>
          <p:nvPr>
            <p:ph idx="1"/>
          </p:nvPr>
        </p:nvSpPr>
        <p:spPr>
          <a:xfrm>
            <a:off x="2808419" y="4962796"/>
            <a:ext cx="2764413" cy="1718227"/>
          </a:xfrm>
        </p:spPr>
        <p:txBody>
          <a:bodyPr vert="horz" lIns="91440" tIns="45720" rIns="91440" bIns="45720" rtlCol="0" anchor="t">
            <a:normAutofit lnSpcReduction="10000"/>
          </a:bodyPr>
          <a:lstStyle/>
          <a:p>
            <a:r>
              <a:rPr lang="en-US" sz="1400">
                <a:latin typeface="Times New Roman"/>
                <a:ea typeface="+mn-lt"/>
                <a:cs typeface="+mn-lt"/>
              </a:rPr>
              <a:t>"On social media, individuals will predominantly encounter positive posts, as people tend to present the most positive sides of themselves and their lives on these platforms (Lin &amp; Utz, 2015; Qiu, Lin, Leung, &amp; Tov, 2012; Reinecke &amp; </a:t>
            </a:r>
            <a:r>
              <a:rPr lang="en-US" sz="1400" err="1">
                <a:latin typeface="Times New Roman"/>
                <a:ea typeface="+mn-lt"/>
                <a:cs typeface="+mn-lt"/>
              </a:rPr>
              <a:t>Trepte</a:t>
            </a:r>
            <a:r>
              <a:rPr lang="en-US" sz="1400">
                <a:latin typeface="Times New Roman"/>
                <a:ea typeface="+mn-lt"/>
                <a:cs typeface="+mn-lt"/>
              </a:rPr>
              <a:t>, 2014)." </a:t>
            </a:r>
            <a:endParaRPr lang="en-US"/>
          </a:p>
          <a:p>
            <a:pPr marL="0" indent="0">
              <a:buNone/>
            </a:pPr>
            <a:endParaRPr lang="en-US" sz="1400">
              <a:latin typeface="Times New Roman"/>
              <a:ea typeface="+mn-lt"/>
              <a:cs typeface="+mn-lt"/>
            </a:endParaRPr>
          </a:p>
        </p:txBody>
      </p:sp>
      <p:pic>
        <p:nvPicPr>
          <p:cNvPr id="6" name="Picture 6" descr="A picture containing person, indoor, posing&#10;&#10;Description automatically generated">
            <a:extLst>
              <a:ext uri="{FF2B5EF4-FFF2-40B4-BE49-F238E27FC236}">
                <a16:creationId xmlns:a16="http://schemas.microsoft.com/office/drawing/2014/main" id="{3A16E18B-AFAA-4520-971E-FBC2408D4852}"/>
              </a:ext>
            </a:extLst>
          </p:cNvPr>
          <p:cNvPicPr>
            <a:picLocks noChangeAspect="1"/>
          </p:cNvPicPr>
          <p:nvPr/>
        </p:nvPicPr>
        <p:blipFill rotWithShape="1">
          <a:blip r:embed="rId2"/>
          <a:srcRect l="17649" r="153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54CC9476-1404-482A-BB99-ACCB1BB665BB}"/>
              </a:ext>
            </a:extLst>
          </p:cNvPr>
          <p:cNvSpPr txBox="1"/>
          <p:nvPr/>
        </p:nvSpPr>
        <p:spPr>
          <a:xfrm>
            <a:off x="2808194" y="3043517"/>
            <a:ext cx="250227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latin typeface="Times New Roman"/>
                <a:cs typeface="Calibri"/>
              </a:rPr>
              <a:t>People are going to display what they what they want people to see. A person never really knows what someone has going on and shouldn't assume someone has a better life based off what they choose to share. </a:t>
            </a:r>
          </a:p>
        </p:txBody>
      </p:sp>
      <p:sp>
        <p:nvSpPr>
          <p:cNvPr id="3" name="TextBox 2">
            <a:extLst>
              <a:ext uri="{FF2B5EF4-FFF2-40B4-BE49-F238E27FC236}">
                <a16:creationId xmlns:a16="http://schemas.microsoft.com/office/drawing/2014/main" id="{82B1F3CE-64CF-48D0-936E-6A9AC8DB8FB4}"/>
              </a:ext>
            </a:extLst>
          </p:cNvPr>
          <p:cNvSpPr txBox="1"/>
          <p:nvPr/>
        </p:nvSpPr>
        <p:spPr>
          <a:xfrm>
            <a:off x="477371" y="197223"/>
            <a:ext cx="281603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Times New Roman"/>
                <a:cs typeface="Times New Roman"/>
              </a:rPr>
              <a:t>"social networks play a relevant role in the way individuals interact and present themselves to one another nowadays" (Kross et al., 2</a:t>
            </a:r>
            <a:endParaRPr lang="en-US" sz="1400">
              <a:cs typeface="Calibri" panose="020F0502020204030204"/>
            </a:endParaRPr>
          </a:p>
        </p:txBody>
      </p:sp>
      <p:sp>
        <p:nvSpPr>
          <p:cNvPr id="8" name="TextBox 7">
            <a:extLst>
              <a:ext uri="{FF2B5EF4-FFF2-40B4-BE49-F238E27FC236}">
                <a16:creationId xmlns:a16="http://schemas.microsoft.com/office/drawing/2014/main" id="{2C577968-DDB5-4A3D-8312-2B57A0386923}"/>
              </a:ext>
            </a:extLst>
          </p:cNvPr>
          <p:cNvSpPr txBox="1"/>
          <p:nvPr/>
        </p:nvSpPr>
        <p:spPr>
          <a:xfrm>
            <a:off x="569819" y="2861421"/>
            <a:ext cx="213808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a:latin typeface="Times New Roman"/>
                <a:cs typeface="Calibri"/>
              </a:rPr>
              <a:t>The problem is that people comparing their lives to others is unhealthy and will have a negative impact on their mental health and could possibly cause envy. For example, if a person has a certain amount of wealth and posts about it, another person viewing it could may feel like their life is not as good as theirs, or that they should be doing more.  It is also possible that people can become addicted to seeing what other people have going on in their lives and they won't be as focused on their own. </a:t>
            </a:r>
            <a:endParaRPr lang="en-US"/>
          </a:p>
        </p:txBody>
      </p:sp>
      <p:sp>
        <p:nvSpPr>
          <p:cNvPr id="9" name="TextBox 8">
            <a:extLst>
              <a:ext uri="{FF2B5EF4-FFF2-40B4-BE49-F238E27FC236}">
                <a16:creationId xmlns:a16="http://schemas.microsoft.com/office/drawing/2014/main" id="{0CC0713E-3AB1-4982-B208-10B286219EBD}"/>
              </a:ext>
            </a:extLst>
          </p:cNvPr>
          <p:cNvSpPr txBox="1"/>
          <p:nvPr/>
        </p:nvSpPr>
        <p:spPr>
          <a:xfrm>
            <a:off x="7514665" y="5665693"/>
            <a:ext cx="46033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cs typeface="Times New Roman"/>
              </a:rPr>
              <a:t>de Vries, D. A., Möller, A. M., Wieringa, M. S., </a:t>
            </a:r>
            <a:r>
              <a:rPr lang="en-US" sz="1200" err="1">
                <a:latin typeface="Times New Roman"/>
                <a:cs typeface="Times New Roman"/>
              </a:rPr>
              <a:t>Eigenraam</a:t>
            </a:r>
            <a:r>
              <a:rPr lang="en-US" sz="1200">
                <a:latin typeface="Times New Roman"/>
                <a:cs typeface="Times New Roman"/>
              </a:rPr>
              <a:t>, A. W., &amp; Hamelink, K. (2017). Social Comparison as the Thief of Joy: Emotional Consequences of Viewing Strangers’ Instagram Posts. </a:t>
            </a:r>
            <a:r>
              <a:rPr lang="en-US" sz="1200" i="1">
                <a:latin typeface="Times New Roman"/>
                <a:cs typeface="Times New Roman"/>
              </a:rPr>
              <a:t>Media Psychology</a:t>
            </a:r>
            <a:r>
              <a:rPr lang="en-US" sz="1200">
                <a:latin typeface="Times New Roman"/>
                <a:cs typeface="Times New Roman"/>
              </a:rPr>
              <a:t>, </a:t>
            </a:r>
            <a:r>
              <a:rPr lang="en-US" sz="1200" i="1">
                <a:latin typeface="Times New Roman"/>
                <a:cs typeface="Times New Roman"/>
              </a:rPr>
              <a:t>21</a:t>
            </a:r>
            <a:r>
              <a:rPr lang="en-US" sz="1200">
                <a:latin typeface="Times New Roman"/>
                <a:cs typeface="Times New Roman"/>
              </a:rPr>
              <a:t>(2), 222–245. </a:t>
            </a:r>
            <a:r>
              <a:rPr lang="en-US" sz="1200">
                <a:latin typeface="Times New Roman"/>
                <a:cs typeface="Times New Roman"/>
                <a:hlinkClick r:id="rId3"/>
              </a:rPr>
              <a:t>https://doi.org/10.1080/15213269.2016.1267647</a:t>
            </a:r>
            <a:endParaRPr lang="en-US" sz="1600">
              <a:cs typeface="Calibri" panose="020F0502020204030204"/>
            </a:endParaRPr>
          </a:p>
        </p:txBody>
      </p:sp>
    </p:spTree>
    <p:extLst>
      <p:ext uri="{BB962C8B-B14F-4D97-AF65-F5344CB8AC3E}">
        <p14:creationId xmlns:p14="http://schemas.microsoft.com/office/powerpoint/2010/main" val="224514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80DE3-73F8-4071-9512-EF511B3A84CD}"/>
              </a:ext>
            </a:extLst>
          </p:cNvPr>
          <p:cNvSpPr>
            <a:spLocks noGrp="1"/>
          </p:cNvSpPr>
          <p:nvPr>
            <p:ph type="title"/>
          </p:nvPr>
        </p:nvSpPr>
        <p:spPr>
          <a:xfrm>
            <a:off x="6739128" y="638089"/>
            <a:ext cx="4818888" cy="1476801"/>
          </a:xfrm>
        </p:spPr>
        <p:txBody>
          <a:bodyPr anchor="b">
            <a:normAutofit/>
          </a:bodyPr>
          <a:lstStyle/>
          <a:p>
            <a:r>
              <a:rPr lang="en-US" sz="5000">
                <a:latin typeface="Times New Roman"/>
                <a:cs typeface="Calibri Light"/>
              </a:rPr>
              <a:t>My Contribution </a:t>
            </a:r>
            <a:endParaRPr lang="en-US" sz="5000">
              <a:latin typeface="Times New Roman"/>
            </a:endParaRPr>
          </a:p>
        </p:txBody>
      </p:sp>
      <p:pic>
        <p:nvPicPr>
          <p:cNvPr id="4" name="Picture 4">
            <a:extLst>
              <a:ext uri="{FF2B5EF4-FFF2-40B4-BE49-F238E27FC236}">
                <a16:creationId xmlns:a16="http://schemas.microsoft.com/office/drawing/2014/main" id="{E2C4C47F-93A9-4922-BD9F-04DE1C92F930}"/>
              </a:ext>
            </a:extLst>
          </p:cNvPr>
          <p:cNvPicPr>
            <a:picLocks noChangeAspect="1"/>
          </p:cNvPicPr>
          <p:nvPr/>
        </p:nvPicPr>
        <p:blipFill>
          <a:blip r:embed="rId2"/>
          <a:stretch>
            <a:fillRect/>
          </a:stretch>
        </p:blipFill>
        <p:spPr>
          <a:xfrm>
            <a:off x="630936" y="1381887"/>
            <a:ext cx="5458968" cy="4094226"/>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48073C-A52F-450D-B4D0-B6C017CBDA55}"/>
              </a:ext>
            </a:extLst>
          </p:cNvPr>
          <p:cNvSpPr>
            <a:spLocks noGrp="1"/>
          </p:cNvSpPr>
          <p:nvPr>
            <p:ph idx="1"/>
          </p:nvPr>
        </p:nvSpPr>
        <p:spPr>
          <a:xfrm>
            <a:off x="6739128" y="2664886"/>
            <a:ext cx="4818888" cy="3550789"/>
          </a:xfrm>
        </p:spPr>
        <p:txBody>
          <a:bodyPr vert="horz" lIns="91440" tIns="45720" rIns="91440" bIns="45720" rtlCol="0" anchor="t">
            <a:normAutofit/>
          </a:bodyPr>
          <a:lstStyle/>
          <a:p>
            <a:pPr marL="0" indent="0">
              <a:buNone/>
            </a:pPr>
            <a:r>
              <a:rPr lang="en-US" sz="1700">
                <a:latin typeface="Times New Roman"/>
                <a:cs typeface="Calibri" panose="020F0502020204030204"/>
              </a:rPr>
              <a:t>Most of the research I found, investigated people who viewed posts from strangers. I plan on investigating people who view posts of celebrities, influencers, and acquaintances. I will create a survey of questions asking how much time an individual spends on Instagram, who they view the most and what their relationship is to them, and if they ever feel jealous or compare themselves when viewing their content. Also, most of the research focused on the images on Instagram, and not the story feature the app has. I also plan on asking how often do individuals watch each other's stories and how does it affect their mood. </a:t>
            </a:r>
          </a:p>
        </p:txBody>
      </p:sp>
    </p:spTree>
    <p:extLst>
      <p:ext uri="{BB962C8B-B14F-4D97-AF65-F5344CB8AC3E}">
        <p14:creationId xmlns:p14="http://schemas.microsoft.com/office/powerpoint/2010/main" val="36415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C12A6-5A34-4D14-BEA8-3B561BF2C0E7}"/>
              </a:ext>
            </a:extLst>
          </p:cNvPr>
          <p:cNvSpPr>
            <a:spLocks noGrp="1"/>
          </p:cNvSpPr>
          <p:nvPr>
            <p:ph type="title"/>
          </p:nvPr>
        </p:nvSpPr>
        <p:spPr>
          <a:xfrm>
            <a:off x="838201" y="300580"/>
            <a:ext cx="9829800" cy="1089529"/>
          </a:xfrm>
        </p:spPr>
        <p:txBody>
          <a:bodyPr>
            <a:normAutofit/>
          </a:bodyPr>
          <a:lstStyle/>
          <a:p>
            <a:r>
              <a:rPr lang="en-US" sz="3600">
                <a:solidFill>
                  <a:srgbClr val="FFFFFF"/>
                </a:solidFill>
                <a:latin typeface="Times New Roman"/>
                <a:cs typeface="Calibri Light"/>
              </a:rPr>
              <a:t>Independent Variables</a:t>
            </a:r>
            <a:endParaRPr lang="en-US" sz="3600">
              <a:solidFill>
                <a:srgbClr val="FFFFFF"/>
              </a:solidFill>
              <a:latin typeface="Times New Roman"/>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D0D67F13-CD6B-439A-B9A2-445C5835EB2A}"/>
              </a:ext>
            </a:extLst>
          </p:cNvPr>
          <p:cNvGraphicFramePr>
            <a:graphicFrameLocks noGrp="1"/>
          </p:cNvGraphicFramePr>
          <p:nvPr>
            <p:ph idx="1"/>
            <p:extLst>
              <p:ext uri="{D42A27DB-BD31-4B8C-83A1-F6EECF244321}">
                <p14:modId xmlns:p14="http://schemas.microsoft.com/office/powerpoint/2010/main" val="554286833"/>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46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B18E6-3F4A-4C7D-B5A6-9822483D5BE6}"/>
              </a:ext>
            </a:extLst>
          </p:cNvPr>
          <p:cNvSpPr>
            <a:spLocks noGrp="1"/>
          </p:cNvSpPr>
          <p:nvPr>
            <p:ph type="title"/>
          </p:nvPr>
        </p:nvSpPr>
        <p:spPr>
          <a:xfrm>
            <a:off x="635000" y="640823"/>
            <a:ext cx="3418659" cy="5583148"/>
          </a:xfrm>
        </p:spPr>
        <p:txBody>
          <a:bodyPr anchor="ctr">
            <a:normAutofit/>
          </a:bodyPr>
          <a:lstStyle/>
          <a:p>
            <a:r>
              <a:rPr lang="en-US" sz="5400">
                <a:latin typeface="Times New Roman"/>
                <a:cs typeface="Calibri Light"/>
              </a:rPr>
              <a:t>Dependent Variables</a:t>
            </a:r>
            <a:endParaRPr lang="en-US" sz="5400">
              <a:latin typeface="Times New Roman"/>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6B11C8-BB97-44C6-AC2E-711F21FF186B}"/>
              </a:ext>
            </a:extLst>
          </p:cNvPr>
          <p:cNvGraphicFramePr>
            <a:graphicFrameLocks noGrp="1"/>
          </p:cNvGraphicFramePr>
          <p:nvPr>
            <p:ph idx="1"/>
            <p:extLst>
              <p:ext uri="{D42A27DB-BD31-4B8C-83A1-F6EECF244321}">
                <p14:modId xmlns:p14="http://schemas.microsoft.com/office/powerpoint/2010/main" val="11611592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30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BD9F9-2DE8-4A6F-82E1-FEC0A389624A}"/>
              </a:ext>
            </a:extLst>
          </p:cNvPr>
          <p:cNvSpPr>
            <a:spLocks noGrp="1"/>
          </p:cNvSpPr>
          <p:nvPr>
            <p:ph type="title"/>
          </p:nvPr>
        </p:nvSpPr>
        <p:spPr>
          <a:xfrm>
            <a:off x="841248" y="548640"/>
            <a:ext cx="3600860" cy="5431536"/>
          </a:xfrm>
        </p:spPr>
        <p:txBody>
          <a:bodyPr>
            <a:normAutofit/>
          </a:bodyPr>
          <a:lstStyle/>
          <a:p>
            <a:r>
              <a:rPr lang="en-US" sz="5400">
                <a:latin typeface="Times New Roman"/>
                <a:cs typeface="Calibri Light"/>
              </a:rPr>
              <a:t>Definitions</a:t>
            </a:r>
            <a:endParaRPr lang="en-US" sz="5400">
              <a:latin typeface="Times New Roman"/>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4410B3-6A7C-4AAC-9DE3-878BBD60E345}"/>
              </a:ext>
            </a:extLst>
          </p:cNvPr>
          <p:cNvSpPr>
            <a:spLocks noGrp="1"/>
          </p:cNvSpPr>
          <p:nvPr>
            <p:ph idx="1"/>
          </p:nvPr>
        </p:nvSpPr>
        <p:spPr>
          <a:xfrm>
            <a:off x="5126418" y="552091"/>
            <a:ext cx="6224335" cy="5431536"/>
          </a:xfrm>
        </p:spPr>
        <p:txBody>
          <a:bodyPr vert="horz" lIns="91440" tIns="45720" rIns="91440" bIns="45720" rtlCol="0" anchor="ctr">
            <a:normAutofit lnSpcReduction="10000"/>
          </a:bodyPr>
          <a:lstStyle/>
          <a:p>
            <a:pPr marL="342900" indent="-342900"/>
            <a:r>
              <a:rPr lang="en-US" sz="1700" dirty="0">
                <a:latin typeface="Times New Roman"/>
                <a:cs typeface="Calibri" panose="020F0502020204030204"/>
              </a:rPr>
              <a:t>Instagram- "a social photo-sharing platform that is used primarily on mobile devices, especially smartphones." - </a:t>
            </a:r>
            <a:r>
              <a:rPr lang="en-US" sz="1700" dirty="0">
                <a:latin typeface="Times New Roman"/>
                <a:cs typeface="Times New Roman"/>
              </a:rPr>
              <a:t>Kohler, M. T., Turner, I. N., &amp; Webster, G. D. (2021). Social comparison and state–trait dynamics: Viewing image-conscious Instagram accounts affects college students’ mood and anxiety. </a:t>
            </a:r>
            <a:r>
              <a:rPr lang="en-US" sz="1700" i="1" dirty="0">
                <a:latin typeface="Times New Roman"/>
                <a:cs typeface="Times New Roman"/>
              </a:rPr>
              <a:t>Psychology of Popular Media</a:t>
            </a:r>
            <a:r>
              <a:rPr lang="en-US" sz="1700" dirty="0">
                <a:latin typeface="Times New Roman"/>
                <a:cs typeface="Times New Roman"/>
              </a:rPr>
              <a:t>, </a:t>
            </a:r>
            <a:r>
              <a:rPr lang="en-US" sz="1700" i="1" dirty="0">
                <a:latin typeface="Times New Roman"/>
                <a:cs typeface="Times New Roman"/>
              </a:rPr>
              <a:t>10</a:t>
            </a:r>
            <a:r>
              <a:rPr lang="en-US" sz="1700" dirty="0">
                <a:latin typeface="Times New Roman"/>
                <a:cs typeface="Times New Roman"/>
              </a:rPr>
              <a:t>(3), 340–349. </a:t>
            </a:r>
            <a:r>
              <a:rPr lang="en-US" sz="1700" dirty="0">
                <a:latin typeface="Times New Roman"/>
                <a:cs typeface="Times New Roman"/>
                <a:hlinkClick r:id="rId2"/>
              </a:rPr>
              <a:t>https://doi.org/10.1037/ppm0000310</a:t>
            </a:r>
            <a:endParaRPr lang="en-US" sz="1700" dirty="0">
              <a:latin typeface="Times New Roman"/>
              <a:cs typeface="Calibri" panose="020F0502020204030204"/>
            </a:endParaRPr>
          </a:p>
          <a:p>
            <a:r>
              <a:rPr lang="en-US" sz="1700" dirty="0">
                <a:latin typeface="Times New Roman"/>
                <a:cs typeface="Times New Roman"/>
              </a:rPr>
              <a:t>Self-esteem- </a:t>
            </a:r>
            <a:r>
              <a:rPr lang="en-US" sz="1700" dirty="0">
                <a:latin typeface="Times New Roman"/>
                <a:ea typeface="+mn-lt"/>
                <a:cs typeface="+mn-lt"/>
              </a:rPr>
              <a:t>consists of the attitude – positive or negative – towards self-concept (Rosenberg, Schooler, Schoenbach, &amp; Rosenberg, 1995). -Fagundes, L. S., Marot, T. A., &amp; Natividade, J. C. (2020). Use of Instagram, Social Comparison, and Personality as Predictors of Self-Esteem. </a:t>
            </a:r>
            <a:r>
              <a:rPr lang="en-US" sz="1700" i="1" dirty="0" err="1">
                <a:latin typeface="Times New Roman"/>
                <a:ea typeface="+mn-lt"/>
                <a:cs typeface="+mn-lt"/>
              </a:rPr>
              <a:t>Psico</a:t>
            </a:r>
            <a:r>
              <a:rPr lang="en-US" sz="1700" i="1" dirty="0">
                <a:latin typeface="Times New Roman"/>
                <a:ea typeface="+mn-lt"/>
                <a:cs typeface="+mn-lt"/>
              </a:rPr>
              <a:t>-USF</a:t>
            </a:r>
            <a:r>
              <a:rPr lang="en-US" sz="1700" dirty="0">
                <a:latin typeface="Times New Roman"/>
                <a:ea typeface="+mn-lt"/>
                <a:cs typeface="+mn-lt"/>
              </a:rPr>
              <a:t>, </a:t>
            </a:r>
            <a:r>
              <a:rPr lang="en-US" sz="1700" i="1" dirty="0">
                <a:latin typeface="Times New Roman"/>
                <a:ea typeface="+mn-lt"/>
                <a:cs typeface="+mn-lt"/>
              </a:rPr>
              <a:t>25</a:t>
            </a:r>
            <a:r>
              <a:rPr lang="en-US" sz="1700" dirty="0">
                <a:latin typeface="Times New Roman"/>
                <a:ea typeface="+mn-lt"/>
                <a:cs typeface="+mn-lt"/>
              </a:rPr>
              <a:t>(4), 711–724. </a:t>
            </a:r>
            <a:r>
              <a:rPr lang="en-US" sz="1700" dirty="0">
                <a:latin typeface="Times New Roman"/>
                <a:ea typeface="+mn-lt"/>
                <a:cs typeface="+mn-lt"/>
                <a:hlinkClick r:id="rId3"/>
              </a:rPr>
              <a:t>https://doi.org/10.1590/1413/82712020250410</a:t>
            </a:r>
            <a:endParaRPr lang="en-US" sz="1700" dirty="0">
              <a:latin typeface="Times New Roman"/>
              <a:ea typeface="+mn-lt"/>
              <a:cs typeface="Times New Roman"/>
            </a:endParaRPr>
          </a:p>
          <a:p>
            <a:pPr marL="342900" indent="-342900"/>
            <a:r>
              <a:rPr lang="en-US" sz="1700" dirty="0">
                <a:latin typeface="Times New Roman"/>
                <a:cs typeface="Times New Roman"/>
              </a:rPr>
              <a:t>Social Comparison- people coming to know themselves by evaluating their own attitudes and traits in comparison with others</a:t>
            </a:r>
          </a:p>
          <a:p>
            <a:pPr marL="342900" indent="-342900"/>
            <a:r>
              <a:rPr lang="en-US" sz="1700" dirty="0">
                <a:latin typeface="Times New Roman"/>
                <a:cs typeface="Times New Roman"/>
              </a:rPr>
              <a:t>Social Media- Computer based technology that facilitates the sharing of ideas, thoughts, and information through the building of virtual networks and communities. </a:t>
            </a:r>
          </a:p>
          <a:p>
            <a:pPr marL="342900" indent="-342900"/>
            <a:r>
              <a:rPr lang="en-US" sz="1700" dirty="0">
                <a:latin typeface="Times New Roman"/>
                <a:cs typeface="Times New Roman"/>
              </a:rPr>
              <a:t>Self-Concept- </a:t>
            </a:r>
            <a:r>
              <a:rPr lang="en-US" sz="1700" dirty="0">
                <a:latin typeface="Times New Roman"/>
                <a:ea typeface="+mn-lt"/>
                <a:cs typeface="+mn-lt"/>
              </a:rPr>
              <a:t>Self-concept refers to the sum of the individual’s beliefs about himself/herself, that is, his/her global self-perception (Heatherton &amp; Wyland, 2003).</a:t>
            </a:r>
          </a:p>
          <a:p>
            <a:pPr marL="342900" indent="-342900"/>
            <a:endParaRPr lang="en-US" sz="1700">
              <a:latin typeface="Times New Roman"/>
              <a:cs typeface="Times New Roman"/>
            </a:endParaRPr>
          </a:p>
          <a:p>
            <a:pPr marL="0" indent="0">
              <a:buNone/>
            </a:pPr>
            <a:endParaRPr lang="en-US" sz="1700">
              <a:latin typeface="Calibri" panose="020F0502020204030204"/>
              <a:cs typeface="Calibri" panose="020F0502020204030204"/>
            </a:endParaRPr>
          </a:p>
        </p:txBody>
      </p:sp>
    </p:spTree>
    <p:extLst>
      <p:ext uri="{BB962C8B-B14F-4D97-AF65-F5344CB8AC3E}">
        <p14:creationId xmlns:p14="http://schemas.microsoft.com/office/powerpoint/2010/main" val="27095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F9BC6EE-4AE9-4178-A8F1-9F7AB9602B5D}"/>
              </a:ext>
            </a:extLst>
          </p:cNvPr>
          <p:cNvPicPr>
            <a:picLocks noChangeAspect="1"/>
          </p:cNvPicPr>
          <p:nvPr/>
        </p:nvPicPr>
        <p:blipFill rotWithShape="1">
          <a:blip r:embed="rId2">
            <a:alphaModFix amt="40000"/>
          </a:blip>
          <a:srcRect l="9250" r="10750"/>
          <a:stretch/>
        </p:blipFill>
        <p:spPr>
          <a:xfrm>
            <a:off x="20" y="10"/>
            <a:ext cx="12191979" cy="6857990"/>
          </a:xfrm>
          <a:prstGeom prst="rect">
            <a:avLst/>
          </a:prstGeom>
        </p:spPr>
      </p:pic>
      <p:sp>
        <p:nvSpPr>
          <p:cNvPr id="2" name="Title 1">
            <a:extLst>
              <a:ext uri="{FF2B5EF4-FFF2-40B4-BE49-F238E27FC236}">
                <a16:creationId xmlns:a16="http://schemas.microsoft.com/office/drawing/2014/main" id="{2E776B5E-5C34-4844-A365-CD1299ADE7B5}"/>
              </a:ext>
            </a:extLst>
          </p:cNvPr>
          <p:cNvSpPr>
            <a:spLocks noGrp="1"/>
          </p:cNvSpPr>
          <p:nvPr>
            <p:ph type="title"/>
          </p:nvPr>
        </p:nvSpPr>
        <p:spPr>
          <a:xfrm>
            <a:off x="841249" y="941832"/>
            <a:ext cx="10506456" cy="2057400"/>
          </a:xfrm>
        </p:spPr>
        <p:txBody>
          <a:bodyPr anchor="b">
            <a:normAutofit/>
          </a:bodyPr>
          <a:lstStyle/>
          <a:p>
            <a:r>
              <a:rPr lang="en-US" sz="5000">
                <a:latin typeface="Gloucester MT Extra Condensed"/>
                <a:cs typeface="Calibri Light"/>
              </a:rPr>
              <a:t>Social Comparison Theory</a:t>
            </a:r>
            <a:endParaRPr lang="en-US" sz="5000">
              <a:latin typeface="Gloucester MT Extra Condensed"/>
            </a:endParaRPr>
          </a:p>
        </p:txBody>
      </p:sp>
      <p:sp>
        <p:nvSpPr>
          <p:cNvPr id="30"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1F88DA-9B08-4CB9-90C3-8AAFA9CB6F0A}"/>
              </a:ext>
            </a:extLst>
          </p:cNvPr>
          <p:cNvSpPr>
            <a:spLocks noGrp="1"/>
          </p:cNvSpPr>
          <p:nvPr>
            <p:ph idx="1"/>
          </p:nvPr>
        </p:nvSpPr>
        <p:spPr>
          <a:xfrm>
            <a:off x="841248" y="3502152"/>
            <a:ext cx="10506456" cy="2670048"/>
          </a:xfrm>
        </p:spPr>
        <p:txBody>
          <a:bodyPr vert="horz" lIns="91440" tIns="45720" rIns="91440" bIns="45720" rtlCol="0" anchor="t">
            <a:normAutofit/>
          </a:bodyPr>
          <a:lstStyle/>
          <a:p>
            <a:pPr marL="0" indent="0">
              <a:buNone/>
            </a:pPr>
            <a:r>
              <a:rPr lang="en-US" sz="2000">
                <a:latin typeface="Times New Roman"/>
                <a:cs typeface="Calibri" panose="020F0502020204030204"/>
              </a:rPr>
              <a:t>Idea that individuals determine their own social and personal worth based on how they stack up against others. - 1954, Leon Festinger</a:t>
            </a:r>
          </a:p>
          <a:p>
            <a:pPr marL="0" indent="0">
              <a:buNone/>
            </a:pPr>
            <a:endParaRPr lang="en-US" sz="2000">
              <a:cs typeface="Calibri" panose="020F0502020204030204"/>
            </a:endParaRPr>
          </a:p>
        </p:txBody>
      </p:sp>
    </p:spTree>
    <p:extLst>
      <p:ext uri="{BB962C8B-B14F-4D97-AF65-F5344CB8AC3E}">
        <p14:creationId xmlns:p14="http://schemas.microsoft.com/office/powerpoint/2010/main" val="1176062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Get off the Gram and Get Your Life</vt:lpstr>
      <vt:lpstr>Purpose Statement</vt:lpstr>
      <vt:lpstr>Why should this be studied?</vt:lpstr>
      <vt:lpstr>Problem</vt:lpstr>
      <vt:lpstr>My Contribution </vt:lpstr>
      <vt:lpstr>Independent Variables</vt:lpstr>
      <vt:lpstr>Dependent Variables</vt:lpstr>
      <vt:lpstr>Definitions</vt:lpstr>
      <vt:lpstr>Social Comparison Theory</vt:lpstr>
      <vt:lpstr>Hypothesis </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cp:revision>
  <dcterms:created xsi:type="dcterms:W3CDTF">2021-10-12T15:54:34Z</dcterms:created>
  <dcterms:modified xsi:type="dcterms:W3CDTF">2022-07-22T22:59:49Z</dcterms:modified>
</cp:coreProperties>
</file>